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Economica"/>
      <p:regular r:id="rId37"/>
      <p:bold r:id="rId38"/>
      <p:italic r:id="rId39"/>
      <p:boldItalic r:id="rId40"/>
    </p:embeddedFont>
    <p:embeddedFont>
      <p:font typeface="Roboto"/>
      <p:regular r:id="rId41"/>
      <p:bold r:id="rId42"/>
      <p:italic r:id="rId43"/>
      <p:boldItalic r:id="rId44"/>
    </p:embeddedFont>
    <p:embeddedFont>
      <p:font typeface="Arial Narrow"/>
      <p:regular r:id="rId45"/>
      <p:bold r:id="rId46"/>
      <p:italic r:id="rId47"/>
      <p:boldItalic r:id="rId48"/>
    </p:embeddedFont>
    <p:embeddedFont>
      <p:font typeface="Lato"/>
      <p:regular r:id="rId49"/>
      <p:bold r:id="rId50"/>
      <p:italic r:id="rId51"/>
      <p:boldItalic r:id="rId52"/>
    </p:embeddedFont>
    <p:embeddedFont>
      <p:font typeface="Roboto Light"/>
      <p:regular r:id="rId53"/>
      <p:bold r:id="rId54"/>
      <p:italic r:id="rId55"/>
      <p:boldItalic r:id="rId56"/>
    </p:embeddedFont>
    <p:embeddedFont>
      <p:font typeface="Helvetica Neue Light"/>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rialNarrow-bold.fntdata"/><Relationship Id="rId45" Type="http://schemas.openxmlformats.org/officeDocument/2006/relationships/font" Target="fonts/Arial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alNarrow-boldItalic.fntdata"/><Relationship Id="rId47" Type="http://schemas.openxmlformats.org/officeDocument/2006/relationships/font" Target="fonts/ArialNarrow-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regular.fntdata"/><Relationship Id="rId32" Type="http://schemas.openxmlformats.org/officeDocument/2006/relationships/slide" Target="slides/slide27.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Economica-regular.fntdata"/><Relationship Id="rId36" Type="http://schemas.openxmlformats.org/officeDocument/2006/relationships/font" Target="fonts/Raleway-boldItalic.fntdata"/><Relationship Id="rId39" Type="http://schemas.openxmlformats.org/officeDocument/2006/relationships/font" Target="fonts/Economica-italic.fntdata"/><Relationship Id="rId38" Type="http://schemas.openxmlformats.org/officeDocument/2006/relationships/font" Target="fonts/Economica-bold.fntdata"/><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RobotoLight-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RobotoLight-italic.fntdata"/><Relationship Id="rId10" Type="http://schemas.openxmlformats.org/officeDocument/2006/relationships/slide" Target="slides/slide5.xml"/><Relationship Id="rId54" Type="http://schemas.openxmlformats.org/officeDocument/2006/relationships/font" Target="fonts/RobotoLight-bold.fntdata"/><Relationship Id="rId13" Type="http://schemas.openxmlformats.org/officeDocument/2006/relationships/slide" Target="slides/slide8.xml"/><Relationship Id="rId57" Type="http://schemas.openxmlformats.org/officeDocument/2006/relationships/font" Target="fonts/HelveticaNeueLight-regular.fntdata"/><Relationship Id="rId12" Type="http://schemas.openxmlformats.org/officeDocument/2006/relationships/slide" Target="slides/slide7.xml"/><Relationship Id="rId56" Type="http://schemas.openxmlformats.org/officeDocument/2006/relationships/font" Target="fonts/RobotoLight-boldItalic.fntdata"/><Relationship Id="rId15" Type="http://schemas.openxmlformats.org/officeDocument/2006/relationships/slide" Target="slides/slide10.xml"/><Relationship Id="rId59" Type="http://schemas.openxmlformats.org/officeDocument/2006/relationships/font" Target="fonts/HelveticaNeueLight-italic.fntdata"/><Relationship Id="rId14" Type="http://schemas.openxmlformats.org/officeDocument/2006/relationships/slide" Target="slides/slide9.xml"/><Relationship Id="rId58" Type="http://schemas.openxmlformats.org/officeDocument/2006/relationships/font" Target="fonts/HelveticaNeue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ffbdfdc6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ffbdfdc6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fbdfdc6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ffbdfdc6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ffbdfdc6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ffbdfdc6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ffbdfdc6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ffbdfdc6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fbdfdc6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ffbdfdc6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ffbdfdc6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ffbdfdc6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ffbdfdc6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ffbdfdc6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ffbdfdc6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ffbdfdc6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for the task of gender patterns recognition between men and women in some articles  mentioned the difference in the cerebellum for different sexes.  Thus, looking back at the examples of interpretation, where this particular area is highlighted, we can assume that the model's decision for classification is justified.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ffbdfdc64_0_7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highlight>
                <a:srgbClr val="E4E8EE"/>
              </a:highlight>
              <a:latin typeface="Times New Roman"/>
              <a:ea typeface="Times New Roman"/>
              <a:cs typeface="Times New Roman"/>
              <a:sym typeface="Times New Roman"/>
            </a:endParaRPr>
          </a:p>
          <a:p>
            <a:pPr indent="0" lvl="0" marL="0" rtl="0" algn="l">
              <a:lnSpc>
                <a:spcPct val="117999"/>
              </a:lnSpc>
              <a:spcBef>
                <a:spcPts val="0"/>
              </a:spcBef>
              <a:spcAft>
                <a:spcPts val="0"/>
              </a:spcAft>
              <a:buSzPts val="1400"/>
              <a:buNone/>
            </a:pPr>
            <a:r>
              <a:rPr lang="en"/>
              <a:t>rotation(arbitrarilywithdegrees = [0, 15]), scaling(arbitrarilywithcoef = [0.8,1.2])and a proposed new methodology of smart augmentation where scaling coefficients is found Opti­mal Scale based on Optimal Transport (OT) [24]. With the help of OT, taking measurements by the volume of the brain as a basis (this data are in the public domain, as part of HCP), one continuous probability distribution (men) is transformed into another (women). As a result, it is possible to select the correct scaling coefficient to equalize the brain volume among men and women, so thatthe model pays attention not to this feature, but to the structure of the brain itself</a:t>
            </a:r>
            <a:endParaRPr/>
          </a:p>
        </p:txBody>
      </p:sp>
      <p:sp>
        <p:nvSpPr>
          <p:cNvPr id="209" name="Google Shape;209;geffbdfdc64_0_7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55aaa1f3e_0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a:t>raw data without preprocessing, cropping from (256, 320,320) to (176, 260, 230) size; MRI data with skull stripping (FSL Bet) and data with stronger preprocessing, compressed from size (256, 320, 320) to (58,70,58)</a:t>
            </a:r>
            <a:endParaRPr/>
          </a:p>
        </p:txBody>
      </p:sp>
      <p:sp>
        <p:nvSpPr>
          <p:cNvPr id="221" name="Google Shape;221;gf55aaa1f3e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ffbdfdc64_0_6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7" name="Google Shape;77;geffbdfdc64_0_6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fbdfdc6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fbdfdc6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ffbdfdc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ffbdfdc6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fbdfdc6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ffbdfdc6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pen Sans"/>
                <a:ea typeface="Open Sans"/>
                <a:cs typeface="Open Sans"/>
                <a:sym typeface="Open Sans"/>
              </a:rPr>
              <a:t>Interpretation methods often guided by visual appeal on image data. But it can be misleading.There is special sanity check that show that some methods are independent both of the model and of the data generating process and actually cannot interpret result correct.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ffbdfdc6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ffbdfdc6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ffbdfdc6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ffbdfdc6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ffbdfdc6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ffbdfdc6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ffbdfdc6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ffbdfdc6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ffbdfdc6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ffbdfdc6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ffbdfdc64_0_7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7" name="Google Shape;87;geffbdfdc64_0_7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ffbdfdc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ffbdfdc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52e99f3a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52e99f3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From a high-level, we take an image as input and create a model that is cut off at the layer for which we want to create a Grad-CAM heat-map. We attach the fully-connected layers for prediction. We then run the input through the model, grab the layer output, and loss. Next, we find the gradient of the output of our desired model layer w.r.t. the model loss.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ffbdfdc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ffbdfdc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ffbdfdc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ffbdfdc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fbdfdc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ffbdfdc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ffbdfdc6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ffbdfdc6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p:cSld name="TITLE_AND_BODY_1">
    <p:bg>
      <p:bgPr>
        <a:solidFill>
          <a:srgbClr val="FFFFFF"/>
        </a:solidFill>
      </p:bgPr>
    </p:bg>
    <p:spTree>
      <p:nvGrpSpPr>
        <p:cNvPr id="58" name="Shape 58"/>
        <p:cNvGrpSpPr/>
        <p:nvPr/>
      </p:nvGrpSpPr>
      <p:grpSpPr>
        <a:xfrm>
          <a:off x="0" y="0"/>
          <a:ext cx="0" cy="0"/>
          <a:chOff x="0" y="0"/>
          <a:chExt cx="0" cy="0"/>
        </a:xfrm>
      </p:grpSpPr>
      <p:sp>
        <p:nvSpPr>
          <p:cNvPr id="59" name="Google Shape;59;p13"/>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1">
  <p:cSld name="TITLE_AND_BODY_2">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2">
  <p:cSld name="TITLE_AND_BODY_3">
    <p:bg>
      <p:bgPr>
        <a:solidFill>
          <a:srgbClr val="FFFFFF"/>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3">
  <p:cSld name="TITLE_AND_BODY_4">
    <p:bg>
      <p:bgPr>
        <a:solidFill>
          <a:srgbClr val="FFFFFF"/>
        </a:solidFill>
      </p:bgPr>
    </p:bg>
    <p:spTree>
      <p:nvGrpSpPr>
        <p:cNvPr id="64" name="Shape 64"/>
        <p:cNvGrpSpPr/>
        <p:nvPr/>
      </p:nvGrpSpPr>
      <p:grpSpPr>
        <a:xfrm>
          <a:off x="0" y="0"/>
          <a:ext cx="0" cy="0"/>
          <a:chOff x="0" y="0"/>
          <a:chExt cx="0" cy="0"/>
        </a:xfrm>
      </p:grpSpPr>
      <p:sp>
        <p:nvSpPr>
          <p:cNvPr id="65" name="Google Shape;65;p1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4">
  <p:cSld name="TITLE_AND_BODY_5">
    <p:bg>
      <p:bgPr>
        <a:solidFill>
          <a:srgbClr val="FFFFFF"/>
        </a:solidFill>
      </p:bgPr>
    </p:bg>
    <p:spTree>
      <p:nvGrpSpPr>
        <p:cNvPr id="66" name="Shape 66"/>
        <p:cNvGrpSpPr/>
        <p:nvPr/>
      </p:nvGrpSpPr>
      <p:grpSpPr>
        <a:xfrm>
          <a:off x="0" y="0"/>
          <a:ext cx="0" cy="0"/>
          <a:chOff x="0" y="0"/>
          <a:chExt cx="0" cy="0"/>
        </a:xfrm>
      </p:grpSpPr>
      <p:sp>
        <p:nvSpPr>
          <p:cNvPr id="67" name="Google Shape;67;p17"/>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 по центру 5">
  <p:cSld name="TITLE_AND_BODY_6">
    <p:bg>
      <p:bgPr>
        <a:solidFill>
          <a:srgbClr val="FFFFFF"/>
        </a:solidFill>
      </p:bgPr>
    </p:bg>
    <p:spTree>
      <p:nvGrpSpPr>
        <p:cNvPr id="68" name="Shape 68"/>
        <p:cNvGrpSpPr/>
        <p:nvPr/>
      </p:nvGrpSpPr>
      <p:grpSpPr>
        <a:xfrm>
          <a:off x="0" y="0"/>
          <a:ext cx="0" cy="0"/>
          <a:chOff x="0" y="0"/>
          <a:chExt cx="0" cy="0"/>
        </a:xfrm>
      </p:grpSpPr>
      <p:sp>
        <p:nvSpPr>
          <p:cNvPr id="69" name="Google Shape;69;p18"/>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arxiv.org/pdf/1610.02391.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9"/>
          <p:cNvSpPr txBox="1"/>
          <p:nvPr>
            <p:ph type="ctrTitle"/>
          </p:nvPr>
        </p:nvSpPr>
        <p:spPr>
          <a:xfrm>
            <a:off x="2759325" y="1381600"/>
            <a:ext cx="3602100" cy="224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Interpretation of 3D CNNs for Brain MRI Data Classification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None/>
            </a:pPr>
            <a:r>
              <a:rPr lang="en"/>
              <a:t>Guided Backprop</a:t>
            </a:r>
            <a:endParaRPr/>
          </a:p>
        </p:txBody>
      </p:sp>
      <p:sp>
        <p:nvSpPr>
          <p:cNvPr id="155" name="Google Shape;155;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Select the layer we want to render; Select the activation on the feature map of this layer in order to find out which area on the image it responds to, then nullify the rest of the activations.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run the resulting feature map in DeconvNet: first we do unpooling,then rectification and then apply the transposed convolutional filter corresponding to this convolutional layer in the original network to reconstruct the activations in the previous layer that led to this activation.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Thus, at the output, we get those pixels that influenced the activation of the selected neuron.</a:t>
            </a:r>
            <a:endParaRPr sz="1400">
              <a:latin typeface="Times New Roman"/>
              <a:ea typeface="Times New Roman"/>
              <a:cs typeface="Times New Roman"/>
              <a:sym typeface="Times New Roman"/>
            </a:endParaRPr>
          </a:p>
          <a:p>
            <a:pPr indent="0" lvl="0" marL="45720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600">
              <a:solidFill>
                <a:srgbClr val="292929"/>
              </a:solidFill>
              <a:highlight>
                <a:srgbClr val="FFFFFF"/>
              </a:highlight>
              <a:latin typeface="Georgia"/>
              <a:ea typeface="Georgia"/>
              <a:cs typeface="Georgia"/>
              <a:sym typeface="Georgia"/>
            </a:endParaRPr>
          </a:p>
        </p:txBody>
      </p:sp>
      <p:pic>
        <p:nvPicPr>
          <p:cNvPr id="156" name="Google Shape;156;p28"/>
          <p:cNvPicPr preferRelativeResize="0"/>
          <p:nvPr/>
        </p:nvPicPr>
        <p:blipFill>
          <a:blip r:embed="rId3">
            <a:alphaModFix/>
          </a:blip>
          <a:stretch>
            <a:fillRect/>
          </a:stretch>
        </p:blipFill>
        <p:spPr>
          <a:xfrm>
            <a:off x="4809695" y="2970475"/>
            <a:ext cx="3980649" cy="175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None/>
            </a:pPr>
            <a:r>
              <a:rPr lang="en"/>
              <a:t>Guided Backprop</a:t>
            </a:r>
            <a:endParaRPr/>
          </a:p>
        </p:txBody>
      </p:sp>
      <p:sp>
        <p:nvSpPr>
          <p:cNvPr id="162" name="Google Shape;162;p29"/>
          <p:cNvSpPr txBox="1"/>
          <p:nvPr>
            <p:ph idx="1" type="body"/>
          </p:nvPr>
        </p:nvSpPr>
        <p:spPr>
          <a:xfrm>
            <a:off x="311700" y="1225225"/>
            <a:ext cx="3367800" cy="33540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Font typeface="Times New Roman"/>
              <a:buAutoNum type="arabicPeriod"/>
            </a:pPr>
            <a:r>
              <a:rPr lang="en" sz="1400">
                <a:latin typeface="Times New Roman"/>
                <a:ea typeface="Times New Roman"/>
                <a:cs typeface="Times New Roman"/>
                <a:sym typeface="Times New Roman"/>
              </a:rPr>
              <a:t>Before applying ReLU, there are negative values ​​on the feature map in some places, after ReLU they will be zero. </a:t>
            </a:r>
            <a:endParaRPr sz="1400">
              <a:latin typeface="Times New Roman"/>
              <a:ea typeface="Times New Roman"/>
              <a:cs typeface="Times New Roman"/>
              <a:sym typeface="Times New Roman"/>
            </a:endParaRPr>
          </a:p>
          <a:p>
            <a:pPr indent="-310832" lvl="0" marL="457200" rtl="0" algn="l">
              <a:spcBef>
                <a:spcPts val="0"/>
              </a:spcBef>
              <a:spcAft>
                <a:spcPts val="0"/>
              </a:spcAft>
              <a:buSzPct val="100000"/>
              <a:buFont typeface="Times New Roman"/>
              <a:buAutoNum type="arabicPeriod"/>
            </a:pPr>
            <a:r>
              <a:rPr lang="en" sz="1400">
                <a:latin typeface="Times New Roman"/>
                <a:ea typeface="Times New Roman"/>
                <a:cs typeface="Times New Roman"/>
                <a:sym typeface="Times New Roman"/>
              </a:rPr>
              <a:t>Then, on the backward pass in the reverse relu, we will zero the values ​​in the same places as in the forward (while some values ​​may remain negative and spread further, and some positive ones will vanish). </a:t>
            </a:r>
            <a:endParaRPr sz="1400">
              <a:latin typeface="Times New Roman"/>
              <a:ea typeface="Times New Roman"/>
              <a:cs typeface="Times New Roman"/>
              <a:sym typeface="Times New Roman"/>
            </a:endParaRPr>
          </a:p>
          <a:p>
            <a:pPr indent="-310832" lvl="0" marL="457200" rtl="0" algn="l">
              <a:spcBef>
                <a:spcPts val="0"/>
              </a:spcBef>
              <a:spcAft>
                <a:spcPts val="0"/>
              </a:spcAft>
              <a:buSzPct val="100000"/>
              <a:buFont typeface="Times New Roman"/>
              <a:buAutoNum type="arabicPeriod"/>
            </a:pPr>
            <a:r>
              <a:rPr lang="en" sz="1400">
                <a:latin typeface="Times New Roman"/>
                <a:ea typeface="Times New Roman"/>
                <a:cs typeface="Times New Roman"/>
                <a:sym typeface="Times New Roman"/>
              </a:rPr>
              <a:t>The second reverse relu operation in the guided backprob is essentially a regular relu. That is, having a feature map, when it propagates, we will zero out negative values.and leave positive.</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63" name="Google Shape;163;p29"/>
          <p:cNvPicPr preferRelativeResize="0"/>
          <p:nvPr/>
        </p:nvPicPr>
        <p:blipFill rotWithShape="1">
          <a:blip r:embed="rId3">
            <a:alphaModFix/>
          </a:blip>
          <a:srcRect b="4120" l="840" r="-840" t="-4120"/>
          <a:stretch/>
        </p:blipFill>
        <p:spPr>
          <a:xfrm>
            <a:off x="3780851" y="1191700"/>
            <a:ext cx="5439000" cy="386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Meaningful Perturbation</a:t>
            </a:r>
            <a:endParaRPr/>
          </a:p>
        </p:txBody>
      </p:sp>
      <p:sp>
        <p:nvSpPr>
          <p:cNvPr id="169" name="Google Shape;169;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212529"/>
                </a:solidFill>
                <a:highlight>
                  <a:srgbClr val="FFFFFF"/>
                </a:highlight>
                <a:latin typeface="Georgia"/>
                <a:ea typeface="Georgia"/>
                <a:cs typeface="Georgia"/>
                <a:sym typeface="Georgia"/>
              </a:rPr>
              <a:t> The aim</a:t>
            </a:r>
            <a:r>
              <a:rPr lang="en">
                <a:solidFill>
                  <a:srgbClr val="212529"/>
                </a:solidFill>
                <a:highlight>
                  <a:srgbClr val="FFFFFF"/>
                </a:highlight>
                <a:latin typeface="Georgia"/>
                <a:ea typeface="Georgia"/>
                <a:cs typeface="Georgia"/>
                <a:sym typeface="Georgia"/>
              </a:rPr>
              <a:t> of saliency is to identify which regions of an image x</a:t>
            </a:r>
            <a:r>
              <a:rPr lang="en" sz="1250">
                <a:solidFill>
                  <a:srgbClr val="212529"/>
                </a:solidFill>
                <a:highlight>
                  <a:srgbClr val="FFFFFF"/>
                </a:highlight>
                <a:latin typeface="Georgia"/>
                <a:ea typeface="Georgia"/>
                <a:cs typeface="Georgia"/>
                <a:sym typeface="Georgia"/>
              </a:rPr>
              <a:t>0 </a:t>
            </a:r>
            <a:r>
              <a:rPr lang="en">
                <a:solidFill>
                  <a:srgbClr val="212529"/>
                </a:solidFill>
                <a:highlight>
                  <a:srgbClr val="FFFFFF"/>
                </a:highlight>
                <a:latin typeface="Georgia"/>
                <a:ea typeface="Georgia"/>
                <a:cs typeface="Georgia"/>
                <a:sym typeface="Georgia"/>
              </a:rPr>
              <a:t> are used by the black box to produce the output value f(x</a:t>
            </a:r>
            <a:r>
              <a:rPr lang="en" sz="1250">
                <a:solidFill>
                  <a:srgbClr val="212529"/>
                </a:solidFill>
                <a:highlight>
                  <a:srgbClr val="FFFFFF"/>
                </a:highlight>
                <a:latin typeface="Georgia"/>
                <a:ea typeface="Georgia"/>
                <a:cs typeface="Georgia"/>
                <a:sym typeface="Georgia"/>
              </a:rPr>
              <a:t>0</a:t>
            </a:r>
            <a:r>
              <a:rPr lang="en">
                <a:solidFill>
                  <a:srgbClr val="212529"/>
                </a:solidFill>
                <a:highlight>
                  <a:srgbClr val="FFFFFF"/>
                </a:highlight>
                <a:latin typeface="Georgia"/>
                <a:ea typeface="Georgia"/>
                <a:cs typeface="Georgia"/>
                <a:sym typeface="Georgia"/>
              </a:rPr>
              <a:t>). </a:t>
            </a:r>
            <a:endParaRPr>
              <a:solidFill>
                <a:srgbClr val="2125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rgbClr val="212529"/>
                </a:solidFill>
                <a:highlight>
                  <a:srgbClr val="FFFFFF"/>
                </a:highlight>
                <a:latin typeface="Georgia"/>
                <a:ea typeface="Georgia"/>
                <a:cs typeface="Georgia"/>
                <a:sym typeface="Georgia"/>
              </a:rPr>
              <a:t>The idea:</a:t>
            </a:r>
            <a:r>
              <a:rPr lang="en">
                <a:solidFill>
                  <a:srgbClr val="212529"/>
                </a:solidFill>
                <a:highlight>
                  <a:srgbClr val="FFFFFF"/>
                </a:highlight>
                <a:latin typeface="Georgia"/>
                <a:ea typeface="Georgia"/>
                <a:cs typeface="Georgia"/>
                <a:sym typeface="Georgia"/>
              </a:rPr>
              <a:t> observing how the value of f(x) changes as x is obtained “deleting” different regions R of x0.</a:t>
            </a:r>
            <a:endParaRPr>
              <a:solidFill>
                <a:srgbClr val="212529"/>
              </a:solidFill>
              <a:highlight>
                <a:srgbClr val="FFFFFF"/>
              </a:highlight>
              <a:latin typeface="Georgia"/>
              <a:ea typeface="Georgia"/>
              <a:cs typeface="Georgia"/>
              <a:sym typeface="Georgia"/>
            </a:endParaRPr>
          </a:p>
        </p:txBody>
      </p:sp>
      <p:pic>
        <p:nvPicPr>
          <p:cNvPr id="170" name="Google Shape;170;p30"/>
          <p:cNvPicPr preferRelativeResize="0"/>
          <p:nvPr/>
        </p:nvPicPr>
        <p:blipFill>
          <a:blip r:embed="rId3">
            <a:alphaModFix/>
          </a:blip>
          <a:stretch>
            <a:fillRect/>
          </a:stretch>
        </p:blipFill>
        <p:spPr>
          <a:xfrm>
            <a:off x="2308125" y="3001375"/>
            <a:ext cx="4327375" cy="8797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Meaningful Perturbation</a:t>
            </a:r>
            <a:endParaRPr/>
          </a:p>
        </p:txBody>
      </p:sp>
      <p:sp>
        <p:nvSpPr>
          <p:cNvPr id="176" name="Google Shape;176;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ADNI - AD/CN</a:t>
            </a:r>
            <a:br>
              <a:rPr lang="en"/>
            </a:br>
            <a:r>
              <a:rPr lang="en"/>
              <a:t>Model without skull</a:t>
            </a:r>
            <a:endParaRPr/>
          </a:p>
        </p:txBody>
      </p:sp>
      <p:pic>
        <p:nvPicPr>
          <p:cNvPr id="177" name="Google Shape;177;p31"/>
          <p:cNvPicPr preferRelativeResize="0"/>
          <p:nvPr/>
        </p:nvPicPr>
        <p:blipFill>
          <a:blip r:embed="rId3">
            <a:alphaModFix/>
          </a:blip>
          <a:stretch>
            <a:fillRect/>
          </a:stretch>
        </p:blipFill>
        <p:spPr>
          <a:xfrm>
            <a:off x="3482070" y="1225220"/>
            <a:ext cx="4984675" cy="246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Clr>
                <a:schemeClr val="dk1"/>
              </a:buClr>
              <a:buSzPts val="1100"/>
              <a:buFont typeface="Arial"/>
              <a:buNone/>
            </a:pPr>
            <a:r>
              <a:rPr lang="en"/>
              <a:t>Guided Backprop</a:t>
            </a:r>
            <a:endParaRPr/>
          </a:p>
        </p:txBody>
      </p:sp>
      <p:sp>
        <p:nvSpPr>
          <p:cNvPr id="183" name="Google Shape;183;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ADNI - AD/CN</a:t>
            </a:r>
            <a:br>
              <a:rPr lang="en"/>
            </a:br>
            <a:r>
              <a:rPr lang="en"/>
              <a:t>Model without skull</a:t>
            </a:r>
            <a:endParaRPr sz="1350">
              <a:solidFill>
                <a:srgbClr val="212529"/>
              </a:solidFill>
              <a:highlight>
                <a:srgbClr val="FFFFFF"/>
              </a:highlight>
              <a:latin typeface="Arial"/>
              <a:ea typeface="Arial"/>
              <a:cs typeface="Arial"/>
              <a:sym typeface="Arial"/>
            </a:endParaRPr>
          </a:p>
        </p:txBody>
      </p:sp>
      <p:pic>
        <p:nvPicPr>
          <p:cNvPr id="184" name="Google Shape;184;p32"/>
          <p:cNvPicPr preferRelativeResize="0"/>
          <p:nvPr/>
        </p:nvPicPr>
        <p:blipFill>
          <a:blip r:embed="rId3">
            <a:alphaModFix/>
          </a:blip>
          <a:stretch>
            <a:fillRect/>
          </a:stretch>
        </p:blipFill>
        <p:spPr>
          <a:xfrm>
            <a:off x="3709700" y="53100"/>
            <a:ext cx="5071325" cy="494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Clr>
                <a:schemeClr val="dk1"/>
              </a:buClr>
              <a:buSzPts val="1100"/>
              <a:buFont typeface="Arial"/>
              <a:buNone/>
            </a:pPr>
            <a:r>
              <a:rPr lang="en"/>
              <a:t>Guided Backprop</a:t>
            </a:r>
            <a:endParaRPr/>
          </a:p>
        </p:txBody>
      </p:sp>
      <p:sp>
        <p:nvSpPr>
          <p:cNvPr id="190" name="Google Shape;190;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ADNI - AD/CN</a:t>
            </a:r>
            <a:br>
              <a:rPr lang="en"/>
            </a:br>
            <a:r>
              <a:rPr lang="en"/>
              <a:t>Model without skull</a:t>
            </a:r>
            <a:endParaRPr/>
          </a:p>
        </p:txBody>
      </p:sp>
      <p:pic>
        <p:nvPicPr>
          <p:cNvPr id="191" name="Google Shape;191;p33"/>
          <p:cNvPicPr preferRelativeResize="0"/>
          <p:nvPr/>
        </p:nvPicPr>
        <p:blipFill>
          <a:blip r:embed="rId3">
            <a:alphaModFix/>
          </a:blip>
          <a:stretch>
            <a:fillRect/>
          </a:stretch>
        </p:blipFill>
        <p:spPr>
          <a:xfrm>
            <a:off x="3814738" y="37925"/>
            <a:ext cx="527732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Grad-CAM</a:t>
            </a:r>
            <a:endParaRPr/>
          </a:p>
        </p:txBody>
      </p:sp>
      <p:sp>
        <p:nvSpPr>
          <p:cNvPr id="197" name="Google Shape;197;p34"/>
          <p:cNvSpPr txBox="1"/>
          <p:nvPr>
            <p:ph idx="1" type="body"/>
          </p:nvPr>
        </p:nvSpPr>
        <p:spPr>
          <a:xfrm>
            <a:off x="199516" y="1459788"/>
            <a:ext cx="5776800" cy="187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ADNI - AD/CN</a:t>
            </a:r>
            <a:br>
              <a:rPr lang="en"/>
            </a:br>
            <a:r>
              <a:rPr lang="en"/>
              <a:t>Model without skull</a:t>
            </a:r>
            <a:endParaRPr/>
          </a:p>
        </p:txBody>
      </p:sp>
      <p:pic>
        <p:nvPicPr>
          <p:cNvPr id="198" name="Google Shape;198;p34"/>
          <p:cNvPicPr preferRelativeResize="0"/>
          <p:nvPr/>
        </p:nvPicPr>
        <p:blipFill>
          <a:blip r:embed="rId3">
            <a:alphaModFix/>
          </a:blip>
          <a:stretch>
            <a:fillRect/>
          </a:stretch>
        </p:blipFill>
        <p:spPr>
          <a:xfrm>
            <a:off x="4152075" y="539600"/>
            <a:ext cx="4815424" cy="1963875"/>
          </a:xfrm>
          <a:prstGeom prst="rect">
            <a:avLst/>
          </a:prstGeom>
          <a:noFill/>
          <a:ln>
            <a:noFill/>
          </a:ln>
        </p:spPr>
      </p:pic>
      <p:pic>
        <p:nvPicPr>
          <p:cNvPr id="199" name="Google Shape;199;p34"/>
          <p:cNvPicPr preferRelativeResize="0"/>
          <p:nvPr/>
        </p:nvPicPr>
        <p:blipFill>
          <a:blip r:embed="rId4">
            <a:alphaModFix/>
          </a:blip>
          <a:stretch>
            <a:fillRect/>
          </a:stretch>
        </p:blipFill>
        <p:spPr>
          <a:xfrm>
            <a:off x="4331775" y="2671875"/>
            <a:ext cx="4548426" cy="2251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00550" y="247400"/>
            <a:ext cx="4081500" cy="2673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Task of gender patterns recognition</a:t>
            </a:r>
            <a:endParaRPr b="0" sz="1400">
              <a:solidFill>
                <a:srgbClr val="24292E"/>
              </a:solidFill>
              <a:highlight>
                <a:schemeClr val="lt1"/>
              </a:highlight>
              <a:latin typeface="Arial"/>
              <a:ea typeface="Arial"/>
              <a:cs typeface="Arial"/>
              <a:sym typeface="Arial"/>
            </a:endParaRPr>
          </a:p>
          <a:p>
            <a:pPr indent="-317500" lvl="0" marL="914400" rtl="0" algn="l">
              <a:lnSpc>
                <a:spcPct val="115000"/>
              </a:lnSpc>
              <a:spcBef>
                <a:spcPts val="0"/>
              </a:spcBef>
              <a:spcAft>
                <a:spcPts val="0"/>
              </a:spcAft>
              <a:buClr>
                <a:srgbClr val="24292E"/>
              </a:buClr>
              <a:buSzPts val="1400"/>
              <a:buFont typeface="Arial"/>
              <a:buChar char="●"/>
            </a:pPr>
            <a:r>
              <a:rPr b="0" lang="en" sz="1400">
                <a:solidFill>
                  <a:srgbClr val="24292E"/>
                </a:solidFill>
                <a:highlight>
                  <a:schemeClr val="lt1"/>
                </a:highlight>
                <a:latin typeface="Arial"/>
                <a:ea typeface="Arial"/>
                <a:cs typeface="Arial"/>
                <a:sym typeface="Arial"/>
              </a:rPr>
              <a:t>Human Connection Project (HCP)</a:t>
            </a:r>
            <a:endParaRPr b="0" sz="1400">
              <a:solidFill>
                <a:srgbClr val="24292E"/>
              </a:solidFill>
              <a:highlight>
                <a:schemeClr val="lt1"/>
              </a:highlight>
              <a:latin typeface="Arial"/>
              <a:ea typeface="Arial"/>
              <a:cs typeface="Arial"/>
              <a:sym typeface="Arial"/>
            </a:endParaRPr>
          </a:p>
          <a:p>
            <a:pPr indent="-317500" lvl="1" marL="1371600" rtl="0" algn="l">
              <a:lnSpc>
                <a:spcPct val="115000"/>
              </a:lnSpc>
              <a:spcBef>
                <a:spcPts val="0"/>
              </a:spcBef>
              <a:spcAft>
                <a:spcPts val="0"/>
              </a:spcAft>
              <a:buClr>
                <a:srgbClr val="24292E"/>
              </a:buClr>
              <a:buSzPts val="1400"/>
              <a:buFont typeface="Arial"/>
              <a:buChar char="○"/>
            </a:pPr>
            <a:r>
              <a:rPr lang="en" sz="1400">
                <a:solidFill>
                  <a:srgbClr val="4D5156"/>
                </a:solidFill>
                <a:highlight>
                  <a:srgbClr val="FFFFFF"/>
                </a:highlight>
                <a:latin typeface="Arial"/>
                <a:ea typeface="Arial"/>
                <a:cs typeface="Arial"/>
                <a:sym typeface="Arial"/>
              </a:rPr>
              <a:t>1112 subjects</a:t>
            </a:r>
            <a:endParaRPr sz="1400">
              <a:solidFill>
                <a:srgbClr val="4D5156"/>
              </a:solidFill>
              <a:highlight>
                <a:srgbClr val="FFFFFF"/>
              </a:highlight>
              <a:latin typeface="Arial"/>
              <a:ea typeface="Arial"/>
              <a:cs typeface="Arial"/>
              <a:sym typeface="Arial"/>
            </a:endParaRPr>
          </a:p>
          <a:p>
            <a:pPr indent="-317500" lvl="2" marL="1828800" rtl="0" algn="l">
              <a:lnSpc>
                <a:spcPct val="115000"/>
              </a:lnSpc>
              <a:spcBef>
                <a:spcPts val="0"/>
              </a:spcBef>
              <a:spcAft>
                <a:spcPts val="0"/>
              </a:spcAft>
              <a:buClr>
                <a:srgbClr val="24292E"/>
              </a:buClr>
              <a:buSzPts val="1400"/>
              <a:buFont typeface="Arial"/>
              <a:buChar char="■"/>
            </a:pPr>
            <a:r>
              <a:rPr lang="en" sz="1050">
                <a:solidFill>
                  <a:srgbClr val="4D5156"/>
                </a:solidFill>
                <a:highlight>
                  <a:srgbClr val="FFFFFF"/>
                </a:highlight>
                <a:latin typeface="Arial"/>
                <a:ea typeface="Arial"/>
                <a:cs typeface="Arial"/>
                <a:sym typeface="Arial"/>
              </a:rPr>
              <a:t> </a:t>
            </a:r>
            <a:r>
              <a:rPr b="0" lang="en" sz="1400">
                <a:solidFill>
                  <a:srgbClr val="4D5156"/>
                </a:solidFill>
                <a:highlight>
                  <a:srgbClr val="FFFFFF"/>
                </a:highlight>
                <a:latin typeface="Arial"/>
                <a:ea typeface="Arial"/>
                <a:cs typeface="Arial"/>
                <a:sym typeface="Arial"/>
              </a:rPr>
              <a:t>575 </a:t>
            </a:r>
            <a:r>
              <a:rPr lang="en" sz="1400">
                <a:solidFill>
                  <a:srgbClr val="5F6368"/>
                </a:solidFill>
                <a:highlight>
                  <a:srgbClr val="FFFFFF"/>
                </a:highlight>
                <a:latin typeface="Arial"/>
                <a:ea typeface="Arial"/>
                <a:cs typeface="Arial"/>
                <a:sym typeface="Arial"/>
              </a:rPr>
              <a:t>female</a:t>
            </a:r>
            <a:endParaRPr sz="1400">
              <a:solidFill>
                <a:srgbClr val="5F6368"/>
              </a:solidFill>
              <a:highlight>
                <a:srgbClr val="FFFFFF"/>
              </a:highlight>
              <a:latin typeface="Arial"/>
              <a:ea typeface="Arial"/>
              <a:cs typeface="Arial"/>
              <a:sym typeface="Arial"/>
            </a:endParaRPr>
          </a:p>
          <a:p>
            <a:pPr indent="-317500" lvl="2" marL="1828800" rtl="0" algn="l">
              <a:lnSpc>
                <a:spcPct val="115000"/>
              </a:lnSpc>
              <a:spcBef>
                <a:spcPts val="0"/>
              </a:spcBef>
              <a:spcAft>
                <a:spcPts val="0"/>
              </a:spcAft>
              <a:buClr>
                <a:srgbClr val="24292E"/>
              </a:buClr>
              <a:buSzPts val="1400"/>
              <a:buFont typeface="Arial"/>
              <a:buChar char="■"/>
            </a:pPr>
            <a:r>
              <a:rPr lang="en" sz="1400">
                <a:solidFill>
                  <a:srgbClr val="5F6368"/>
                </a:solidFill>
                <a:highlight>
                  <a:srgbClr val="FFFFFF"/>
                </a:highlight>
                <a:latin typeface="Arial"/>
                <a:ea typeface="Arial"/>
                <a:cs typeface="Arial"/>
                <a:sym typeface="Arial"/>
              </a:rPr>
              <a:t> </a:t>
            </a:r>
            <a:r>
              <a:rPr b="0" lang="en" sz="1400">
                <a:solidFill>
                  <a:srgbClr val="5F6368"/>
                </a:solidFill>
                <a:highlight>
                  <a:srgbClr val="FFFFFF"/>
                </a:highlight>
                <a:latin typeface="Arial"/>
                <a:ea typeface="Arial"/>
                <a:cs typeface="Arial"/>
                <a:sym typeface="Arial"/>
              </a:rPr>
              <a:t>535</a:t>
            </a:r>
            <a:r>
              <a:rPr lang="en" sz="1400">
                <a:solidFill>
                  <a:srgbClr val="5F6368"/>
                </a:solidFill>
                <a:highlight>
                  <a:srgbClr val="FFFFFF"/>
                </a:highlight>
                <a:latin typeface="Arial"/>
                <a:ea typeface="Arial"/>
                <a:cs typeface="Arial"/>
                <a:sym typeface="Arial"/>
              </a:rPr>
              <a:t> male</a:t>
            </a:r>
            <a:endParaRPr b="0" sz="1400">
              <a:solidFill>
                <a:srgbClr val="24292E"/>
              </a:solidFill>
              <a:highlight>
                <a:schemeClr val="lt1"/>
              </a:highlight>
              <a:latin typeface="Arial"/>
              <a:ea typeface="Arial"/>
              <a:cs typeface="Arial"/>
              <a:sym typeface="Arial"/>
            </a:endParaRPr>
          </a:p>
        </p:txBody>
      </p:sp>
      <p:pic>
        <p:nvPicPr>
          <p:cNvPr id="205" name="Google Shape;205;p35"/>
          <p:cNvPicPr preferRelativeResize="0"/>
          <p:nvPr/>
        </p:nvPicPr>
        <p:blipFill rotWithShape="1">
          <a:blip r:embed="rId3">
            <a:alphaModFix/>
          </a:blip>
          <a:srcRect b="0" l="1390" r="0" t="0"/>
          <a:stretch/>
        </p:blipFill>
        <p:spPr>
          <a:xfrm>
            <a:off x="4841450" y="400525"/>
            <a:ext cx="4302551" cy="4707800"/>
          </a:xfrm>
          <a:prstGeom prst="rect">
            <a:avLst/>
          </a:prstGeom>
          <a:noFill/>
          <a:ln>
            <a:noFill/>
          </a:ln>
        </p:spPr>
      </p:pic>
      <p:pic>
        <p:nvPicPr>
          <p:cNvPr id="206" name="Google Shape;206;p35"/>
          <p:cNvPicPr preferRelativeResize="0"/>
          <p:nvPr/>
        </p:nvPicPr>
        <p:blipFill>
          <a:blip r:embed="rId4">
            <a:alphaModFix/>
          </a:blip>
          <a:stretch>
            <a:fillRect/>
          </a:stretch>
        </p:blipFill>
        <p:spPr>
          <a:xfrm>
            <a:off x="183575" y="2957375"/>
            <a:ext cx="5989013" cy="218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36"/>
          <p:cNvCxnSpPr/>
          <p:nvPr/>
        </p:nvCxnSpPr>
        <p:spPr>
          <a:xfrm>
            <a:off x="450399" y="830461"/>
            <a:ext cx="8064900" cy="0"/>
          </a:xfrm>
          <a:prstGeom prst="straightConnector1">
            <a:avLst/>
          </a:prstGeom>
          <a:noFill/>
          <a:ln cap="flat" cmpd="sng" w="12700">
            <a:solidFill>
              <a:srgbClr val="253957"/>
            </a:solidFill>
            <a:prstDash val="solid"/>
            <a:miter lim="400000"/>
            <a:headEnd len="sm" w="sm" type="none"/>
            <a:tailEnd len="sm" w="sm" type="none"/>
          </a:ln>
        </p:spPr>
      </p:cxnSp>
      <p:sp>
        <p:nvSpPr>
          <p:cNvPr id="212" name="Google Shape;212;p36"/>
          <p:cNvSpPr txBox="1"/>
          <p:nvPr/>
        </p:nvSpPr>
        <p:spPr>
          <a:xfrm>
            <a:off x="409128" y="212185"/>
            <a:ext cx="6027600" cy="4500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253957"/>
              </a:buClr>
              <a:buSzPts val="2600"/>
              <a:buFont typeface="Arial Narrow"/>
              <a:buNone/>
            </a:pPr>
            <a:r>
              <a:rPr lang="en" sz="4200">
                <a:solidFill>
                  <a:schemeClr val="dk1"/>
                </a:solidFill>
                <a:latin typeface="Economica"/>
                <a:ea typeface="Economica"/>
                <a:cs typeface="Economica"/>
                <a:sym typeface="Economica"/>
              </a:rPr>
              <a:t>HCP: RESULTS</a:t>
            </a:r>
            <a:endParaRPr b="1" i="0" sz="2600" u="none" cap="none" strike="noStrike">
              <a:solidFill>
                <a:srgbClr val="253957"/>
              </a:solidFill>
              <a:latin typeface="Arial Narrow"/>
              <a:ea typeface="Arial Narrow"/>
              <a:cs typeface="Arial Narrow"/>
              <a:sym typeface="Arial Narrow"/>
            </a:endParaRPr>
          </a:p>
        </p:txBody>
      </p:sp>
      <p:pic>
        <p:nvPicPr>
          <p:cNvPr id="213" name="Google Shape;213;p36"/>
          <p:cNvPicPr preferRelativeResize="0"/>
          <p:nvPr/>
        </p:nvPicPr>
        <p:blipFill>
          <a:blip r:embed="rId3">
            <a:alphaModFix/>
          </a:blip>
          <a:stretch>
            <a:fillRect/>
          </a:stretch>
        </p:blipFill>
        <p:spPr>
          <a:xfrm>
            <a:off x="4919681" y="1138847"/>
            <a:ext cx="3685359" cy="1804688"/>
          </a:xfrm>
          <a:prstGeom prst="rect">
            <a:avLst/>
          </a:prstGeom>
          <a:noFill/>
          <a:ln>
            <a:noFill/>
          </a:ln>
        </p:spPr>
      </p:pic>
      <p:sp>
        <p:nvSpPr>
          <p:cNvPr id="214" name="Google Shape;214;p36"/>
          <p:cNvSpPr txBox="1"/>
          <p:nvPr/>
        </p:nvSpPr>
        <p:spPr>
          <a:xfrm>
            <a:off x="540968" y="2860594"/>
            <a:ext cx="7227900" cy="1068300"/>
          </a:xfrm>
          <a:prstGeom prst="rect">
            <a:avLst/>
          </a:prstGeom>
          <a:noFill/>
          <a:ln>
            <a:noFill/>
          </a:ln>
        </p:spPr>
        <p:txBody>
          <a:bodyPr anchorCtr="0" anchor="ctr" bIns="26775" lIns="26775" spcFirstLastPara="1" rIns="26775" wrap="square" tIns="26775">
            <a:noAutofit/>
          </a:bodyPr>
          <a:lstStyle/>
          <a:p>
            <a:pPr indent="0" lvl="0" marL="177800" marR="0" rtl="0" algn="ctr">
              <a:lnSpc>
                <a:spcPct val="100000"/>
              </a:lnSpc>
              <a:spcBef>
                <a:spcPts val="0"/>
              </a:spcBef>
              <a:spcAft>
                <a:spcPts val="0"/>
              </a:spcAft>
              <a:buClr>
                <a:schemeClr val="dk1"/>
              </a:buClr>
              <a:buSzPts val="400"/>
              <a:buFont typeface="Arial"/>
              <a:buNone/>
            </a:pPr>
            <a:r>
              <a:rPr b="1" lang="en" sz="1800">
                <a:solidFill>
                  <a:srgbClr val="253957"/>
                </a:solidFill>
                <a:latin typeface="Arial Narrow"/>
                <a:ea typeface="Arial Narrow"/>
                <a:cs typeface="Arial Narrow"/>
                <a:sym typeface="Arial Narrow"/>
              </a:rPr>
              <a:t>Smart augmentation: </a:t>
            </a:r>
            <a:r>
              <a:rPr lang="en" sz="1800">
                <a:solidFill>
                  <a:srgbClr val="253957"/>
                </a:solidFill>
                <a:latin typeface="Arial Narrow"/>
                <a:ea typeface="Arial Narrow"/>
                <a:cs typeface="Arial Narrow"/>
                <a:sym typeface="Arial Narrow"/>
              </a:rPr>
              <a:t>Opti­mal Scale based on Optimal Transport (OT)</a:t>
            </a:r>
            <a:endParaRPr sz="1800">
              <a:solidFill>
                <a:srgbClr val="253957"/>
              </a:solidFill>
              <a:latin typeface="Arial Narrow"/>
              <a:ea typeface="Arial Narrow"/>
              <a:cs typeface="Arial Narrow"/>
              <a:sym typeface="Arial Narrow"/>
            </a:endParaRPr>
          </a:p>
        </p:txBody>
      </p:sp>
      <p:sp>
        <p:nvSpPr>
          <p:cNvPr id="215" name="Google Shape;215;p36"/>
          <p:cNvSpPr txBox="1"/>
          <p:nvPr/>
        </p:nvSpPr>
        <p:spPr>
          <a:xfrm>
            <a:off x="607266" y="3872756"/>
            <a:ext cx="3242400" cy="900300"/>
          </a:xfrm>
          <a:prstGeom prst="rect">
            <a:avLst/>
          </a:prstGeom>
          <a:noFill/>
          <a:ln>
            <a:noFill/>
          </a:ln>
        </p:spPr>
        <p:txBody>
          <a:bodyPr anchorCtr="0" anchor="t" bIns="34275" lIns="34275" spcFirstLastPara="1" rIns="34275" wrap="square" tIns="34275">
            <a:spAutoFit/>
          </a:bodyPr>
          <a:lstStyle/>
          <a:p>
            <a:pPr indent="0" lvl="0" marL="177800" rtl="0" algn="l">
              <a:spcBef>
                <a:spcPts val="0"/>
              </a:spcBef>
              <a:spcAft>
                <a:spcPts val="0"/>
              </a:spcAft>
              <a:buNone/>
            </a:pPr>
            <a:r>
              <a:rPr lang="en" sz="1800">
                <a:solidFill>
                  <a:srgbClr val="253957"/>
                </a:solidFill>
                <a:latin typeface="Arial Narrow"/>
                <a:ea typeface="Arial Narrow"/>
                <a:cs typeface="Arial Narrow"/>
                <a:sym typeface="Arial Narrow"/>
              </a:rPr>
              <a:t>one continuous probability distribution (men) is transformed into another (women)</a:t>
            </a:r>
            <a:endParaRPr sz="500"/>
          </a:p>
        </p:txBody>
      </p:sp>
      <p:sp>
        <p:nvSpPr>
          <p:cNvPr id="216" name="Google Shape;216;p36"/>
          <p:cNvSpPr txBox="1"/>
          <p:nvPr/>
        </p:nvSpPr>
        <p:spPr>
          <a:xfrm>
            <a:off x="5989294" y="3872756"/>
            <a:ext cx="2144100" cy="9003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rgbClr val="253957"/>
                </a:solidFill>
                <a:latin typeface="Arial Narrow"/>
                <a:ea typeface="Arial Narrow"/>
                <a:cs typeface="Arial Narrow"/>
                <a:sym typeface="Arial Narrow"/>
              </a:rPr>
              <a:t>the correct scaling coefficient for each subject </a:t>
            </a:r>
            <a:endParaRPr sz="500"/>
          </a:p>
        </p:txBody>
      </p:sp>
      <p:sp>
        <p:nvSpPr>
          <p:cNvPr id="217" name="Google Shape;217;p36"/>
          <p:cNvSpPr/>
          <p:nvPr/>
        </p:nvSpPr>
        <p:spPr>
          <a:xfrm>
            <a:off x="4375031" y="4068563"/>
            <a:ext cx="708300" cy="5088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18" name="Google Shape;218;p36"/>
          <p:cNvPicPr preferRelativeResize="0"/>
          <p:nvPr/>
        </p:nvPicPr>
        <p:blipFill>
          <a:blip r:embed="rId4">
            <a:alphaModFix/>
          </a:blip>
          <a:stretch>
            <a:fillRect/>
          </a:stretch>
        </p:blipFill>
        <p:spPr>
          <a:xfrm>
            <a:off x="450403" y="1080009"/>
            <a:ext cx="4057705" cy="19870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cxnSp>
        <p:nvCxnSpPr>
          <p:cNvPr id="223" name="Google Shape;223;p37"/>
          <p:cNvCxnSpPr/>
          <p:nvPr/>
        </p:nvCxnSpPr>
        <p:spPr>
          <a:xfrm>
            <a:off x="450399" y="830461"/>
            <a:ext cx="8064900" cy="0"/>
          </a:xfrm>
          <a:prstGeom prst="straightConnector1">
            <a:avLst/>
          </a:prstGeom>
          <a:noFill/>
          <a:ln cap="flat" cmpd="sng" w="12700">
            <a:solidFill>
              <a:srgbClr val="253957"/>
            </a:solidFill>
            <a:prstDash val="solid"/>
            <a:miter lim="400000"/>
            <a:headEnd len="sm" w="sm" type="none"/>
            <a:tailEnd len="sm" w="sm" type="none"/>
          </a:ln>
        </p:spPr>
      </p:cxnSp>
      <p:sp>
        <p:nvSpPr>
          <p:cNvPr id="224" name="Google Shape;224;p37"/>
          <p:cNvSpPr txBox="1"/>
          <p:nvPr/>
        </p:nvSpPr>
        <p:spPr>
          <a:xfrm>
            <a:off x="309203" y="216385"/>
            <a:ext cx="6027600" cy="4500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None/>
            </a:pPr>
            <a:r>
              <a:rPr lang="en" sz="4200">
                <a:solidFill>
                  <a:schemeClr val="dk1"/>
                </a:solidFill>
                <a:latin typeface="Economica"/>
                <a:ea typeface="Economica"/>
                <a:cs typeface="Economica"/>
                <a:sym typeface="Economica"/>
              </a:rPr>
              <a:t>HCP: RESULTS</a:t>
            </a:r>
            <a:endParaRPr sz="4200">
              <a:solidFill>
                <a:schemeClr val="dk1"/>
              </a:solidFill>
              <a:latin typeface="Economica"/>
              <a:ea typeface="Economica"/>
              <a:cs typeface="Economica"/>
              <a:sym typeface="Economica"/>
            </a:endParaRPr>
          </a:p>
        </p:txBody>
      </p:sp>
      <p:pic>
        <p:nvPicPr>
          <p:cNvPr id="225" name="Google Shape;225;p37"/>
          <p:cNvPicPr preferRelativeResize="0"/>
          <p:nvPr/>
        </p:nvPicPr>
        <p:blipFill>
          <a:blip r:embed="rId3">
            <a:alphaModFix/>
          </a:blip>
          <a:stretch>
            <a:fillRect/>
          </a:stretch>
        </p:blipFill>
        <p:spPr>
          <a:xfrm>
            <a:off x="79594" y="994523"/>
            <a:ext cx="5929368" cy="1663706"/>
          </a:xfrm>
          <a:prstGeom prst="rect">
            <a:avLst/>
          </a:prstGeom>
          <a:noFill/>
          <a:ln>
            <a:noFill/>
          </a:ln>
        </p:spPr>
      </p:pic>
      <p:pic>
        <p:nvPicPr>
          <p:cNvPr id="226" name="Google Shape;226;p37"/>
          <p:cNvPicPr preferRelativeResize="0"/>
          <p:nvPr/>
        </p:nvPicPr>
        <p:blipFill>
          <a:blip r:embed="rId4">
            <a:alphaModFix/>
          </a:blip>
          <a:stretch>
            <a:fillRect/>
          </a:stretch>
        </p:blipFill>
        <p:spPr>
          <a:xfrm>
            <a:off x="3840197" y="2822297"/>
            <a:ext cx="5133862" cy="1863487"/>
          </a:xfrm>
          <a:prstGeom prst="rect">
            <a:avLst/>
          </a:prstGeom>
          <a:noFill/>
          <a:ln>
            <a:noFill/>
          </a:ln>
        </p:spPr>
      </p:pic>
      <p:sp>
        <p:nvSpPr>
          <p:cNvPr id="227" name="Google Shape;227;p37"/>
          <p:cNvSpPr txBox="1"/>
          <p:nvPr/>
        </p:nvSpPr>
        <p:spPr>
          <a:xfrm>
            <a:off x="309206" y="3092194"/>
            <a:ext cx="3459600" cy="14238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b="1" lang="en" sz="1100">
                <a:solidFill>
                  <a:schemeClr val="dk1"/>
                </a:solidFill>
                <a:latin typeface="Open Sans"/>
                <a:ea typeface="Open Sans"/>
                <a:cs typeface="Open Sans"/>
                <a:sym typeface="Open Sans"/>
              </a:rPr>
              <a:t>Example of GradCAM attention map (0 class):</a:t>
            </a:r>
            <a:endParaRPr b="1"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 (a) on data without preprocessing:the model pays attention to nasopharynx and Adam’s apple area;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(b) on data with skull stripping:model pays attention to the difference in brain size;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(c) data trained with advanced augmentation:optimal scaling force the model to base its decision only on the brain structures</a:t>
            </a:r>
            <a:endParaRPr sz="100"/>
          </a:p>
        </p:txBody>
      </p:sp>
      <p:pic>
        <p:nvPicPr>
          <p:cNvPr id="228" name="Google Shape;228;p37"/>
          <p:cNvPicPr preferRelativeResize="0"/>
          <p:nvPr/>
        </p:nvPicPr>
        <p:blipFill>
          <a:blip r:embed="rId5">
            <a:alphaModFix/>
          </a:blip>
          <a:stretch>
            <a:fillRect/>
          </a:stretch>
        </p:blipFill>
        <p:spPr>
          <a:xfrm>
            <a:off x="7343063" y="2822297"/>
            <a:ext cx="1630997" cy="1863488"/>
          </a:xfrm>
          <a:prstGeom prst="rect">
            <a:avLst/>
          </a:prstGeom>
          <a:noFill/>
          <a:ln>
            <a:noFill/>
          </a:ln>
        </p:spPr>
      </p:pic>
      <p:pic>
        <p:nvPicPr>
          <p:cNvPr id="229" name="Google Shape;229;p37"/>
          <p:cNvPicPr preferRelativeResize="0"/>
          <p:nvPr/>
        </p:nvPicPr>
        <p:blipFill rotWithShape="1">
          <a:blip r:embed="rId6">
            <a:alphaModFix/>
          </a:blip>
          <a:srcRect b="8339" l="0" r="0" t="5237"/>
          <a:stretch/>
        </p:blipFill>
        <p:spPr>
          <a:xfrm>
            <a:off x="7318997" y="2822297"/>
            <a:ext cx="1679119" cy="18634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cxnSp>
        <p:nvCxnSpPr>
          <p:cNvPr id="79" name="Google Shape;79;p20"/>
          <p:cNvCxnSpPr/>
          <p:nvPr/>
        </p:nvCxnSpPr>
        <p:spPr>
          <a:xfrm>
            <a:off x="450399" y="830461"/>
            <a:ext cx="8064900" cy="0"/>
          </a:xfrm>
          <a:prstGeom prst="straightConnector1">
            <a:avLst/>
          </a:prstGeom>
          <a:noFill/>
          <a:ln cap="flat" cmpd="sng" w="12700">
            <a:solidFill>
              <a:srgbClr val="253957"/>
            </a:solidFill>
            <a:prstDash val="solid"/>
            <a:miter lim="400000"/>
            <a:headEnd len="sm" w="sm" type="none"/>
            <a:tailEnd len="sm" w="sm" type="none"/>
          </a:ln>
        </p:spPr>
      </p:cxnSp>
      <p:sp>
        <p:nvSpPr>
          <p:cNvPr id="80" name="Google Shape;80;p20"/>
          <p:cNvSpPr txBox="1"/>
          <p:nvPr/>
        </p:nvSpPr>
        <p:spPr>
          <a:xfrm>
            <a:off x="268919" y="117721"/>
            <a:ext cx="6027600" cy="4500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400"/>
              <a:buFont typeface="Arial"/>
              <a:buNone/>
            </a:pPr>
            <a:r>
              <a:rPr lang="en" sz="4200">
                <a:solidFill>
                  <a:schemeClr val="dk1"/>
                </a:solidFill>
                <a:latin typeface="Economica"/>
                <a:ea typeface="Economica"/>
                <a:cs typeface="Economica"/>
                <a:sym typeface="Economica"/>
              </a:rPr>
              <a:t>PROBLEM MOTIVATION</a:t>
            </a:r>
            <a:endParaRPr b="1" sz="2600">
              <a:solidFill>
                <a:srgbClr val="253957"/>
              </a:solidFill>
              <a:latin typeface="Arial Narrow"/>
              <a:ea typeface="Arial Narrow"/>
              <a:cs typeface="Arial Narrow"/>
              <a:sym typeface="Arial Narrow"/>
            </a:endParaRPr>
          </a:p>
          <a:p>
            <a:pPr indent="0" lvl="0" marL="0" marR="0" rtl="0" algn="r">
              <a:lnSpc>
                <a:spcPct val="100000"/>
              </a:lnSpc>
              <a:spcBef>
                <a:spcPts val="0"/>
              </a:spcBef>
              <a:spcAft>
                <a:spcPts val="0"/>
              </a:spcAft>
              <a:buClr>
                <a:srgbClr val="253957"/>
              </a:buClr>
              <a:buSzPts val="2600"/>
              <a:buFont typeface="Arial Narrow"/>
              <a:buNone/>
            </a:pPr>
            <a:r>
              <a:t/>
            </a:r>
            <a:endParaRPr b="1" sz="2600">
              <a:solidFill>
                <a:srgbClr val="253957"/>
              </a:solidFill>
              <a:latin typeface="Arial Narrow"/>
              <a:ea typeface="Arial Narrow"/>
              <a:cs typeface="Arial Narrow"/>
              <a:sym typeface="Arial Narrow"/>
            </a:endParaRPr>
          </a:p>
        </p:txBody>
      </p:sp>
      <p:sp>
        <p:nvSpPr>
          <p:cNvPr id="81" name="Google Shape;81;p20"/>
          <p:cNvSpPr txBox="1"/>
          <p:nvPr>
            <p:ph idx="12" type="sldNum"/>
          </p:nvPr>
        </p:nvSpPr>
        <p:spPr>
          <a:xfrm>
            <a:off x="4475930" y="4878958"/>
            <a:ext cx="185400" cy="1926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900"/>
              <a:buFont typeface="Helvetica Neue Light"/>
              <a:buNone/>
            </a:pPr>
            <a:fld id="{00000000-1234-1234-1234-123412341234}" type="slidenum">
              <a:rPr lang="en"/>
              <a:t>‹#›</a:t>
            </a:fld>
            <a:endParaRPr/>
          </a:p>
        </p:txBody>
      </p:sp>
      <p:sp>
        <p:nvSpPr>
          <p:cNvPr id="82" name="Google Shape;82;p20"/>
          <p:cNvSpPr txBox="1"/>
          <p:nvPr/>
        </p:nvSpPr>
        <p:spPr>
          <a:xfrm>
            <a:off x="314447" y="1217109"/>
            <a:ext cx="5226600" cy="1417500"/>
          </a:xfrm>
          <a:prstGeom prst="rect">
            <a:avLst/>
          </a:prstGeom>
          <a:noFill/>
          <a:ln>
            <a:noFill/>
          </a:ln>
        </p:spPr>
        <p:txBody>
          <a:bodyPr anchorCtr="0" anchor="t" bIns="34275" lIns="34275" spcFirstLastPara="1" rIns="34275" wrap="square" tIns="34275">
            <a:spAutoFit/>
          </a:bodyPr>
          <a:lstStyle/>
          <a:p>
            <a:pPr indent="0" lvl="0" marL="0" rtl="0" algn="l">
              <a:lnSpc>
                <a:spcPct val="120000"/>
              </a:lnSpc>
              <a:spcBef>
                <a:spcPts val="0"/>
              </a:spcBef>
              <a:spcAft>
                <a:spcPts val="0"/>
              </a:spcAft>
              <a:buNone/>
            </a:pPr>
            <a:r>
              <a:rPr b="1" lang="en" sz="1600">
                <a:solidFill>
                  <a:srgbClr val="292929"/>
                </a:solidFill>
                <a:highlight>
                  <a:srgbClr val="FFFFFF"/>
                </a:highlight>
                <a:latin typeface="Georgia"/>
                <a:ea typeface="Georgia"/>
                <a:cs typeface="Georgia"/>
                <a:sym typeface="Georgia"/>
              </a:rPr>
              <a:t>Problem: </a:t>
            </a:r>
            <a:r>
              <a:rPr lang="en" sz="1600">
                <a:solidFill>
                  <a:srgbClr val="292929"/>
                </a:solidFill>
                <a:highlight>
                  <a:srgbClr val="FFFFFF"/>
                </a:highlight>
                <a:latin typeface="Georgia"/>
                <a:ea typeface="Georgia"/>
                <a:cs typeface="Georgia"/>
                <a:sym typeface="Georgia"/>
              </a:rPr>
              <a:t>existing methods of interpretation have not reached a sufficient level of trust to be applied as support and decision-making systems.</a:t>
            </a:r>
            <a:endParaRPr sz="1800">
              <a:solidFill>
                <a:srgbClr val="253957"/>
              </a:solidFill>
              <a:latin typeface="Arial Narrow"/>
              <a:ea typeface="Arial Narrow"/>
              <a:cs typeface="Arial Narrow"/>
              <a:sym typeface="Arial Narrow"/>
            </a:endParaRPr>
          </a:p>
          <a:p>
            <a:pPr indent="0" lvl="0" marL="0" rtl="0" algn="l">
              <a:lnSpc>
                <a:spcPct val="120000"/>
              </a:lnSpc>
              <a:spcBef>
                <a:spcPts val="0"/>
              </a:spcBef>
              <a:spcAft>
                <a:spcPts val="0"/>
              </a:spcAft>
              <a:buNone/>
            </a:pPr>
            <a:r>
              <a:t/>
            </a:r>
            <a:endParaRPr b="1" sz="1000" u="sng">
              <a:solidFill>
                <a:srgbClr val="546E7A"/>
              </a:solidFill>
              <a:latin typeface="Roboto"/>
              <a:ea typeface="Roboto"/>
              <a:cs typeface="Roboto"/>
              <a:sym typeface="Roboto"/>
            </a:endParaRPr>
          </a:p>
          <a:p>
            <a:pPr indent="0" lvl="0" marL="0" rtl="0" algn="l">
              <a:lnSpc>
                <a:spcPct val="120000"/>
              </a:lnSpc>
              <a:spcBef>
                <a:spcPts val="0"/>
              </a:spcBef>
              <a:spcAft>
                <a:spcPts val="0"/>
              </a:spcAft>
              <a:buNone/>
            </a:pPr>
            <a:r>
              <a:t/>
            </a:r>
            <a:endParaRPr sz="1800">
              <a:solidFill>
                <a:srgbClr val="253957"/>
              </a:solidFill>
              <a:latin typeface="Arial Narrow"/>
              <a:ea typeface="Arial Narrow"/>
              <a:cs typeface="Arial Narrow"/>
              <a:sym typeface="Arial Narrow"/>
            </a:endParaRPr>
          </a:p>
        </p:txBody>
      </p:sp>
      <p:pic>
        <p:nvPicPr>
          <p:cNvPr id="83" name="Google Shape;83;p20"/>
          <p:cNvPicPr preferRelativeResize="0"/>
          <p:nvPr/>
        </p:nvPicPr>
        <p:blipFill>
          <a:blip r:embed="rId3">
            <a:alphaModFix/>
          </a:blip>
          <a:stretch>
            <a:fillRect/>
          </a:stretch>
        </p:blipFill>
        <p:spPr>
          <a:xfrm>
            <a:off x="748275" y="2676019"/>
            <a:ext cx="3381187" cy="1997747"/>
          </a:xfrm>
          <a:prstGeom prst="rect">
            <a:avLst/>
          </a:prstGeom>
          <a:noFill/>
          <a:ln>
            <a:noFill/>
          </a:ln>
        </p:spPr>
      </p:pic>
      <p:pic>
        <p:nvPicPr>
          <p:cNvPr id="84" name="Google Shape;84;p20"/>
          <p:cNvPicPr preferRelativeResize="0"/>
          <p:nvPr/>
        </p:nvPicPr>
        <p:blipFill>
          <a:blip r:embed="rId4">
            <a:alphaModFix/>
          </a:blip>
          <a:stretch>
            <a:fillRect/>
          </a:stretch>
        </p:blipFill>
        <p:spPr>
          <a:xfrm>
            <a:off x="5039073" y="1936416"/>
            <a:ext cx="3837339" cy="2737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89400"/>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Training without pre-processing and without skull-stripping</a:t>
            </a:r>
            <a:endParaRPr/>
          </a:p>
        </p:txBody>
      </p:sp>
      <p:sp>
        <p:nvSpPr>
          <p:cNvPr id="235" name="Google Shape;235;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38"/>
          <p:cNvPicPr preferRelativeResize="0"/>
          <p:nvPr/>
        </p:nvPicPr>
        <p:blipFill rotWithShape="1">
          <a:blip r:embed="rId3">
            <a:alphaModFix/>
          </a:blip>
          <a:srcRect b="0" l="1400" r="0" t="4942"/>
          <a:stretch/>
        </p:blipFill>
        <p:spPr>
          <a:xfrm>
            <a:off x="4572000" y="1042238"/>
            <a:ext cx="4013725" cy="1934700"/>
          </a:xfrm>
          <a:prstGeom prst="rect">
            <a:avLst/>
          </a:prstGeom>
          <a:noFill/>
          <a:ln>
            <a:noFill/>
          </a:ln>
        </p:spPr>
      </p:pic>
      <p:pic>
        <p:nvPicPr>
          <p:cNvPr id="237" name="Google Shape;237;p38"/>
          <p:cNvPicPr preferRelativeResize="0"/>
          <p:nvPr/>
        </p:nvPicPr>
        <p:blipFill>
          <a:blip r:embed="rId4">
            <a:alphaModFix/>
          </a:blip>
          <a:stretch>
            <a:fillRect/>
          </a:stretch>
        </p:blipFill>
        <p:spPr>
          <a:xfrm>
            <a:off x="422025" y="1392775"/>
            <a:ext cx="3677474" cy="1750850"/>
          </a:xfrm>
          <a:prstGeom prst="rect">
            <a:avLst/>
          </a:prstGeom>
          <a:noFill/>
          <a:ln>
            <a:noFill/>
          </a:ln>
        </p:spPr>
      </p:pic>
      <p:sp>
        <p:nvSpPr>
          <p:cNvPr id="238" name="Google Shape;238;p38"/>
          <p:cNvSpPr txBox="1"/>
          <p:nvPr/>
        </p:nvSpPr>
        <p:spPr>
          <a:xfrm>
            <a:off x="990950" y="1392775"/>
            <a:ext cx="30000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3F3F3"/>
                </a:solidFill>
              </a:rPr>
              <a:t>Meaningful perturbations</a:t>
            </a:r>
            <a:endParaRPr u="sng">
              <a:solidFill>
                <a:srgbClr val="F3F3F3"/>
              </a:solidFill>
            </a:endParaRPr>
          </a:p>
        </p:txBody>
      </p:sp>
      <p:pic>
        <p:nvPicPr>
          <p:cNvPr id="239" name="Google Shape;239;p38"/>
          <p:cNvPicPr preferRelativeResize="0"/>
          <p:nvPr/>
        </p:nvPicPr>
        <p:blipFill rotWithShape="1">
          <a:blip r:embed="rId5">
            <a:alphaModFix/>
          </a:blip>
          <a:srcRect b="0" l="1623" r="0" t="3297"/>
          <a:stretch/>
        </p:blipFill>
        <p:spPr>
          <a:xfrm>
            <a:off x="2717575" y="3163050"/>
            <a:ext cx="4662900" cy="2291600"/>
          </a:xfrm>
          <a:prstGeom prst="rect">
            <a:avLst/>
          </a:prstGeom>
          <a:noFill/>
          <a:ln>
            <a:noFill/>
          </a:ln>
        </p:spPr>
      </p:pic>
      <p:sp>
        <p:nvSpPr>
          <p:cNvPr id="240" name="Google Shape;240;p38"/>
          <p:cNvSpPr txBox="1"/>
          <p:nvPr/>
        </p:nvSpPr>
        <p:spPr>
          <a:xfrm>
            <a:off x="2877025" y="3163050"/>
            <a:ext cx="42672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rgbClr val="F3F3F3"/>
                </a:solidFill>
                <a:latin typeface="Raleway"/>
                <a:ea typeface="Raleway"/>
                <a:cs typeface="Raleway"/>
                <a:sym typeface="Raleway"/>
              </a:rPr>
              <a:t>Guided Backpropagation</a:t>
            </a:r>
            <a:endParaRPr sz="300" u="sng">
              <a:solidFill>
                <a:srgbClr val="F3F3F3"/>
              </a:solidFill>
            </a:endParaRPr>
          </a:p>
        </p:txBody>
      </p:sp>
      <p:sp>
        <p:nvSpPr>
          <p:cNvPr id="241" name="Google Shape;241;p38"/>
          <p:cNvSpPr txBox="1"/>
          <p:nvPr/>
        </p:nvSpPr>
        <p:spPr>
          <a:xfrm>
            <a:off x="4842800" y="1453450"/>
            <a:ext cx="42672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rgbClr val="F3F3F3"/>
                </a:solidFill>
                <a:latin typeface="Raleway"/>
                <a:ea typeface="Raleway"/>
                <a:cs typeface="Raleway"/>
                <a:sym typeface="Raleway"/>
              </a:rPr>
              <a:t>GradCam</a:t>
            </a:r>
            <a:endParaRPr sz="300" u="sng">
              <a:solidFill>
                <a:srgbClr val="F3F3F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a:t>
            </a:r>
            <a:r>
              <a:rPr lang="en"/>
              <a:t>anity Check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Randomization Test</a:t>
            </a:r>
            <a:endParaRPr/>
          </a:p>
        </p:txBody>
      </p:sp>
      <p:sp>
        <p:nvSpPr>
          <p:cNvPr id="252" name="Google Shape;252;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randomize the weights of a model starting from the top layer, successively, all the way to the bottom layer. This procedure destroys the learned weights from the top layers to the bottom ones. We compare the resulting explanation from a network with random weights to the one obtained with the model’s original weights</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Randomization Test </a:t>
            </a:r>
            <a:r>
              <a:rPr lang="en"/>
              <a:t>GradCam</a:t>
            </a:r>
            <a:endParaRPr/>
          </a:p>
        </p:txBody>
      </p:sp>
      <p:sp>
        <p:nvSpPr>
          <p:cNvPr id="258" name="Google Shape;258;p4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1"/>
          <p:cNvPicPr preferRelativeResize="0"/>
          <p:nvPr/>
        </p:nvPicPr>
        <p:blipFill>
          <a:blip r:embed="rId3">
            <a:alphaModFix/>
          </a:blip>
          <a:stretch>
            <a:fillRect/>
          </a:stretch>
        </p:blipFill>
        <p:spPr>
          <a:xfrm>
            <a:off x="629938" y="1283575"/>
            <a:ext cx="7823187" cy="376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258600" y="498000"/>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Model Randomization Test </a:t>
            </a:r>
            <a:endParaRPr/>
          </a:p>
          <a:p>
            <a:pPr indent="0" lvl="0" marL="0" rtl="0" algn="l">
              <a:spcBef>
                <a:spcPts val="0"/>
              </a:spcBef>
              <a:spcAft>
                <a:spcPts val="0"/>
              </a:spcAft>
              <a:buNone/>
            </a:pPr>
            <a:r>
              <a:rPr lang="en"/>
              <a:t>Guided Backpropagatio</a:t>
            </a:r>
            <a:endParaRPr/>
          </a:p>
        </p:txBody>
      </p:sp>
      <p:sp>
        <p:nvSpPr>
          <p:cNvPr id="265" name="Google Shape;265;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2"/>
          <p:cNvPicPr preferRelativeResize="0"/>
          <p:nvPr/>
        </p:nvPicPr>
        <p:blipFill>
          <a:blip r:embed="rId3">
            <a:alphaModFix/>
          </a:blip>
          <a:stretch>
            <a:fillRect/>
          </a:stretch>
        </p:blipFill>
        <p:spPr>
          <a:xfrm>
            <a:off x="552700" y="1377950"/>
            <a:ext cx="7765959" cy="3765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Randomization Test </a:t>
            </a:r>
            <a:endParaRPr/>
          </a:p>
        </p:txBody>
      </p:sp>
      <p:sp>
        <p:nvSpPr>
          <p:cNvPr id="272" name="Google Shape;272;p4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permute the training labels and train a model on the randomized training data. </a:t>
            </a:r>
            <a:endParaRPr/>
          </a:p>
          <a:p>
            <a:pPr indent="0" lvl="0" marL="0" rtl="0" algn="l">
              <a:lnSpc>
                <a:spcPct val="100000"/>
              </a:lnSpc>
              <a:spcBef>
                <a:spcPts val="0"/>
              </a:spcBef>
              <a:spcAft>
                <a:spcPts val="0"/>
              </a:spcAft>
              <a:buNone/>
            </a:pPr>
            <a:r>
              <a:rPr lang="en"/>
              <a:t>A model achieving high training accuracy on the randomized training data is forced to memorize the randomized labels without being able to exploit the original structure in the data. We now compare saliency masks for a model trained on random labels and one trained true labels.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Randomization Test </a:t>
            </a:r>
            <a:endParaRPr/>
          </a:p>
        </p:txBody>
      </p:sp>
      <p:sp>
        <p:nvSpPr>
          <p:cNvPr id="278" name="Google Shape;278;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p:txBody>
      </p:sp>
      <p:pic>
        <p:nvPicPr>
          <p:cNvPr id="279" name="Google Shape;279;p44"/>
          <p:cNvPicPr preferRelativeResize="0"/>
          <p:nvPr/>
        </p:nvPicPr>
        <p:blipFill>
          <a:blip r:embed="rId3">
            <a:alphaModFix/>
          </a:blip>
          <a:stretch>
            <a:fillRect/>
          </a:stretch>
        </p:blipFill>
        <p:spPr>
          <a:xfrm>
            <a:off x="768875" y="1112450"/>
            <a:ext cx="7606260" cy="376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None/>
            </a:pPr>
            <a:r>
              <a:rPr lang="en"/>
              <a:t>Guided Backprop</a:t>
            </a:r>
            <a:endParaRPr/>
          </a:p>
        </p:txBody>
      </p:sp>
      <p:sp>
        <p:nvSpPr>
          <p:cNvPr id="285" name="Google Shape;285;p45"/>
          <p:cNvSpPr txBox="1"/>
          <p:nvPr>
            <p:ph idx="1" type="body"/>
          </p:nvPr>
        </p:nvSpPr>
        <p:spPr>
          <a:xfrm>
            <a:off x="311700" y="1225225"/>
            <a:ext cx="4368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on the forward pass, we “remember” the positions of the maximum activation values for each layer, that is, the values of the local maximums in each pooling area (for example, a 2x2 square) are stored in so-called switches.</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Then, on the backward pass, we return the maximum activations to the same places using these switches.</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86" name="Google Shape;286;p45"/>
          <p:cNvPicPr preferRelativeResize="0"/>
          <p:nvPr/>
        </p:nvPicPr>
        <p:blipFill>
          <a:blip r:embed="rId3">
            <a:alphaModFix/>
          </a:blip>
          <a:stretch>
            <a:fillRect/>
          </a:stretch>
        </p:blipFill>
        <p:spPr>
          <a:xfrm>
            <a:off x="4411094" y="315925"/>
            <a:ext cx="4421207" cy="4206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1"/>
          <p:cNvSpPr txBox="1"/>
          <p:nvPr/>
        </p:nvSpPr>
        <p:spPr>
          <a:xfrm>
            <a:off x="450388" y="140172"/>
            <a:ext cx="7792800" cy="5115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400"/>
              <a:buFont typeface="Arial"/>
              <a:buNone/>
            </a:pPr>
            <a:r>
              <a:rPr lang="en" sz="4200">
                <a:solidFill>
                  <a:schemeClr val="dk1"/>
                </a:solidFill>
                <a:latin typeface="Economica"/>
                <a:ea typeface="Economica"/>
                <a:cs typeface="Economica"/>
                <a:sym typeface="Economica"/>
              </a:rPr>
              <a:t>METHODS</a:t>
            </a:r>
            <a:endParaRPr sz="4200">
              <a:solidFill>
                <a:schemeClr val="dk1"/>
              </a:solidFill>
              <a:latin typeface="Economica"/>
              <a:ea typeface="Economica"/>
              <a:cs typeface="Economica"/>
              <a:sym typeface="Economica"/>
            </a:endParaRPr>
          </a:p>
        </p:txBody>
      </p:sp>
      <p:cxnSp>
        <p:nvCxnSpPr>
          <p:cNvPr id="90" name="Google Shape;90;p21"/>
          <p:cNvCxnSpPr/>
          <p:nvPr/>
        </p:nvCxnSpPr>
        <p:spPr>
          <a:xfrm>
            <a:off x="450399" y="830461"/>
            <a:ext cx="8064900" cy="0"/>
          </a:xfrm>
          <a:prstGeom prst="straightConnector1">
            <a:avLst/>
          </a:prstGeom>
          <a:noFill/>
          <a:ln cap="flat" cmpd="sng" w="12700">
            <a:solidFill>
              <a:srgbClr val="253957"/>
            </a:solidFill>
            <a:prstDash val="solid"/>
            <a:miter lim="400000"/>
            <a:headEnd len="sm" w="sm" type="none"/>
            <a:tailEnd len="sm" w="sm" type="none"/>
          </a:ln>
        </p:spPr>
      </p:cxnSp>
      <p:sp>
        <p:nvSpPr>
          <p:cNvPr id="91" name="Google Shape;91;p21"/>
          <p:cNvSpPr txBox="1"/>
          <p:nvPr>
            <p:ph idx="12" type="sldNum"/>
          </p:nvPr>
        </p:nvSpPr>
        <p:spPr>
          <a:xfrm>
            <a:off x="8825696" y="4893226"/>
            <a:ext cx="185400" cy="1917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900"/>
              <a:buFont typeface="Helvetica Neue Light"/>
              <a:buNone/>
            </a:pPr>
            <a:fld id="{00000000-1234-1234-1234-123412341234}" type="slidenum">
              <a:rPr lang="en"/>
              <a:t>‹#›</a:t>
            </a:fld>
            <a:endParaRPr/>
          </a:p>
        </p:txBody>
      </p:sp>
      <p:pic>
        <p:nvPicPr>
          <p:cNvPr id="92" name="Google Shape;92;p21"/>
          <p:cNvPicPr preferRelativeResize="0"/>
          <p:nvPr/>
        </p:nvPicPr>
        <p:blipFill rotWithShape="1">
          <a:blip r:embed="rId3">
            <a:alphaModFix/>
          </a:blip>
          <a:srcRect b="0" l="0" r="0" t="0"/>
          <a:stretch/>
        </p:blipFill>
        <p:spPr>
          <a:xfrm>
            <a:off x="266100" y="3186037"/>
            <a:ext cx="1633274" cy="1316212"/>
          </a:xfrm>
          <a:prstGeom prst="rect">
            <a:avLst/>
          </a:prstGeom>
          <a:noFill/>
          <a:ln>
            <a:noFill/>
          </a:ln>
        </p:spPr>
      </p:pic>
      <p:pic>
        <p:nvPicPr>
          <p:cNvPr id="93" name="Google Shape;93;p21"/>
          <p:cNvPicPr preferRelativeResize="0"/>
          <p:nvPr/>
        </p:nvPicPr>
        <p:blipFill rotWithShape="1">
          <a:blip r:embed="rId4">
            <a:alphaModFix/>
          </a:blip>
          <a:srcRect b="0" l="16756" r="0" t="0"/>
          <a:stretch/>
        </p:blipFill>
        <p:spPr>
          <a:xfrm>
            <a:off x="2500238" y="2148938"/>
            <a:ext cx="3874013" cy="3019651"/>
          </a:xfrm>
          <a:prstGeom prst="rect">
            <a:avLst/>
          </a:prstGeom>
          <a:noFill/>
          <a:ln>
            <a:noFill/>
          </a:ln>
        </p:spPr>
      </p:pic>
      <p:pic>
        <p:nvPicPr>
          <p:cNvPr id="94" name="Google Shape;94;p21"/>
          <p:cNvPicPr preferRelativeResize="0"/>
          <p:nvPr/>
        </p:nvPicPr>
        <p:blipFill rotWithShape="1">
          <a:blip r:embed="rId5">
            <a:alphaModFix/>
          </a:blip>
          <a:srcRect b="0" l="0" r="0" t="0"/>
          <a:stretch/>
        </p:blipFill>
        <p:spPr>
          <a:xfrm>
            <a:off x="28566" y="1147003"/>
            <a:ext cx="3660422" cy="1498416"/>
          </a:xfrm>
          <a:prstGeom prst="rect">
            <a:avLst/>
          </a:prstGeom>
          <a:noFill/>
          <a:ln>
            <a:noFill/>
          </a:ln>
        </p:spPr>
      </p:pic>
      <p:pic>
        <p:nvPicPr>
          <p:cNvPr id="95" name="Google Shape;95;p21"/>
          <p:cNvPicPr preferRelativeResize="0"/>
          <p:nvPr/>
        </p:nvPicPr>
        <p:blipFill rotWithShape="1">
          <a:blip r:embed="rId6">
            <a:alphaModFix/>
          </a:blip>
          <a:srcRect b="0" l="0" r="0" t="0"/>
          <a:stretch/>
        </p:blipFill>
        <p:spPr>
          <a:xfrm>
            <a:off x="6819000" y="2148931"/>
            <a:ext cx="2383332" cy="1167975"/>
          </a:xfrm>
          <a:prstGeom prst="rect">
            <a:avLst/>
          </a:prstGeom>
          <a:noFill/>
          <a:ln>
            <a:noFill/>
          </a:ln>
        </p:spPr>
      </p:pic>
      <p:pic>
        <p:nvPicPr>
          <p:cNvPr id="96" name="Google Shape;96;p21"/>
          <p:cNvPicPr preferRelativeResize="0"/>
          <p:nvPr/>
        </p:nvPicPr>
        <p:blipFill rotWithShape="1">
          <a:blip r:embed="rId7">
            <a:alphaModFix/>
          </a:blip>
          <a:srcRect b="0" l="0" r="0" t="0"/>
          <a:stretch/>
        </p:blipFill>
        <p:spPr>
          <a:xfrm>
            <a:off x="6850144" y="3472594"/>
            <a:ext cx="2352188" cy="1141111"/>
          </a:xfrm>
          <a:prstGeom prst="rect">
            <a:avLst/>
          </a:prstGeom>
          <a:noFill/>
          <a:ln>
            <a:noFill/>
          </a:ln>
        </p:spPr>
      </p:pic>
      <p:cxnSp>
        <p:nvCxnSpPr>
          <p:cNvPr id="97" name="Google Shape;97;p21"/>
          <p:cNvCxnSpPr>
            <a:stCxn id="92" idx="3"/>
          </p:cNvCxnSpPr>
          <p:nvPr/>
        </p:nvCxnSpPr>
        <p:spPr>
          <a:xfrm>
            <a:off x="1899374" y="3844144"/>
            <a:ext cx="657300" cy="3900"/>
          </a:xfrm>
          <a:prstGeom prst="straightConnector1">
            <a:avLst/>
          </a:prstGeom>
          <a:noFill/>
          <a:ln cap="flat" cmpd="sng" w="38100">
            <a:solidFill>
              <a:schemeClr val="dk2"/>
            </a:solidFill>
            <a:prstDash val="solid"/>
            <a:round/>
            <a:headEnd len="sm" w="sm" type="none"/>
            <a:tailEnd len="med" w="med" type="triangle"/>
          </a:ln>
        </p:spPr>
      </p:cxnSp>
      <p:cxnSp>
        <p:nvCxnSpPr>
          <p:cNvPr id="98" name="Google Shape;98;p21"/>
          <p:cNvCxnSpPr>
            <a:stCxn id="93" idx="3"/>
          </p:cNvCxnSpPr>
          <p:nvPr/>
        </p:nvCxnSpPr>
        <p:spPr>
          <a:xfrm flipH="1" rot="10800000">
            <a:off x="6374250" y="3280463"/>
            <a:ext cx="463500" cy="378300"/>
          </a:xfrm>
          <a:prstGeom prst="straightConnector1">
            <a:avLst/>
          </a:prstGeom>
          <a:noFill/>
          <a:ln cap="flat" cmpd="sng" w="9525">
            <a:solidFill>
              <a:schemeClr val="dk2"/>
            </a:solidFill>
            <a:prstDash val="solid"/>
            <a:round/>
            <a:headEnd len="sm" w="sm" type="none"/>
            <a:tailEnd len="med" w="med" type="triangle"/>
          </a:ln>
        </p:spPr>
      </p:cxnSp>
      <p:cxnSp>
        <p:nvCxnSpPr>
          <p:cNvPr id="99" name="Google Shape;99;p21"/>
          <p:cNvCxnSpPr>
            <a:stCxn id="93" idx="3"/>
          </p:cNvCxnSpPr>
          <p:nvPr/>
        </p:nvCxnSpPr>
        <p:spPr>
          <a:xfrm>
            <a:off x="6374250" y="3658763"/>
            <a:ext cx="485100" cy="267000"/>
          </a:xfrm>
          <a:prstGeom prst="straightConnector1">
            <a:avLst/>
          </a:prstGeom>
          <a:noFill/>
          <a:ln cap="flat" cmpd="sng" w="9525">
            <a:solidFill>
              <a:schemeClr val="dk2"/>
            </a:solidFill>
            <a:prstDash val="solid"/>
            <a:round/>
            <a:headEnd len="sm" w="sm" type="none"/>
            <a:tailEnd len="med" w="med" type="triangle"/>
          </a:ln>
        </p:spPr>
      </p:cxnSp>
      <p:sp>
        <p:nvSpPr>
          <p:cNvPr id="100" name="Google Shape;100;p21"/>
          <p:cNvSpPr txBox="1"/>
          <p:nvPr/>
        </p:nvSpPr>
        <p:spPr>
          <a:xfrm>
            <a:off x="3507919" y="2591100"/>
            <a:ext cx="8523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Roboto Light"/>
                <a:ea typeface="Roboto Light"/>
                <a:cs typeface="Roboto Light"/>
                <a:sym typeface="Roboto Light"/>
              </a:rPr>
              <a:t>3D CNN</a:t>
            </a:r>
            <a:endParaRPr b="0" i="0" sz="1100" u="none" cap="none" strike="noStrike">
              <a:solidFill>
                <a:srgbClr val="000000"/>
              </a:solidFill>
              <a:latin typeface="Arial"/>
              <a:ea typeface="Arial"/>
              <a:cs typeface="Arial"/>
              <a:sym typeface="Arial"/>
            </a:endParaRPr>
          </a:p>
        </p:txBody>
      </p:sp>
      <p:sp>
        <p:nvSpPr>
          <p:cNvPr id="101" name="Google Shape;101;p21"/>
          <p:cNvSpPr/>
          <p:nvPr/>
        </p:nvSpPr>
        <p:spPr>
          <a:xfrm flipH="1" rot="10800000">
            <a:off x="3688989" y="1612331"/>
            <a:ext cx="943500" cy="4833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 name="Google Shape;102;p21"/>
          <p:cNvSpPr/>
          <p:nvPr/>
        </p:nvSpPr>
        <p:spPr>
          <a:xfrm>
            <a:off x="1140600" y="2674078"/>
            <a:ext cx="189600" cy="483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 name="Google Shape;103;p21"/>
          <p:cNvSpPr txBox="1"/>
          <p:nvPr/>
        </p:nvSpPr>
        <p:spPr>
          <a:xfrm>
            <a:off x="151969" y="1173975"/>
            <a:ext cx="22500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155724"/>
                </a:solidFill>
                <a:latin typeface="Lato"/>
                <a:ea typeface="Lato"/>
                <a:cs typeface="Lato"/>
                <a:sym typeface="Lato"/>
              </a:rPr>
              <a:t>Transfer learning </a:t>
            </a:r>
            <a:r>
              <a:rPr lang="en" sz="900">
                <a:solidFill>
                  <a:srgbClr val="155724"/>
                </a:solidFill>
                <a:latin typeface="Lato"/>
                <a:ea typeface="Lato"/>
                <a:cs typeface="Lato"/>
                <a:sym typeface="Lato"/>
              </a:rPr>
              <a:t>based on </a:t>
            </a:r>
            <a:r>
              <a:rPr b="0" i="0" lang="en" sz="900" u="none" cap="none" strike="noStrike">
                <a:solidFill>
                  <a:srgbClr val="155724"/>
                </a:solidFill>
                <a:latin typeface="Lato"/>
                <a:ea typeface="Lato"/>
                <a:cs typeface="Lato"/>
                <a:sym typeface="Lato"/>
              </a:rPr>
              <a:t> AE</a:t>
            </a:r>
            <a:endParaRPr b="0" i="0" sz="1100" u="none" cap="none" strike="noStrike">
              <a:solidFill>
                <a:srgbClr val="000000"/>
              </a:solidFill>
              <a:latin typeface="Arial"/>
              <a:ea typeface="Arial"/>
              <a:cs typeface="Arial"/>
              <a:sym typeface="Arial"/>
            </a:endParaRPr>
          </a:p>
        </p:txBody>
      </p:sp>
      <p:cxnSp>
        <p:nvCxnSpPr>
          <p:cNvPr id="104" name="Google Shape;104;p21"/>
          <p:cNvCxnSpPr/>
          <p:nvPr/>
        </p:nvCxnSpPr>
        <p:spPr>
          <a:xfrm flipH="1" rot="10800000">
            <a:off x="6374494" y="1397456"/>
            <a:ext cx="484800" cy="5700"/>
          </a:xfrm>
          <a:prstGeom prst="straightConnector1">
            <a:avLst/>
          </a:prstGeom>
          <a:noFill/>
          <a:ln cap="flat" cmpd="sng" w="38100">
            <a:solidFill>
              <a:schemeClr val="dk2"/>
            </a:solidFill>
            <a:prstDash val="solid"/>
            <a:round/>
            <a:headEnd len="sm" w="sm" type="none"/>
            <a:tailEnd len="med" w="med" type="triangle"/>
          </a:ln>
        </p:spPr>
      </p:cxnSp>
      <p:sp>
        <p:nvSpPr>
          <p:cNvPr id="105" name="Google Shape;105;p21"/>
          <p:cNvSpPr/>
          <p:nvPr/>
        </p:nvSpPr>
        <p:spPr>
          <a:xfrm rot="5400000">
            <a:off x="6511200" y="1419881"/>
            <a:ext cx="189600" cy="483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 name="Google Shape;106;p21"/>
          <p:cNvSpPr txBox="1"/>
          <p:nvPr/>
        </p:nvSpPr>
        <p:spPr>
          <a:xfrm>
            <a:off x="6910613" y="1173975"/>
            <a:ext cx="19857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Roboto Light"/>
                <a:ea typeface="Roboto Light"/>
                <a:cs typeface="Roboto Light"/>
                <a:sym typeface="Roboto Light"/>
              </a:rPr>
              <a:t>Baseline 3D CNN</a:t>
            </a:r>
            <a:endParaRPr b="0" i="0" sz="1100" u="none" cap="none" strike="noStrike">
              <a:solidFill>
                <a:srgbClr val="000000"/>
              </a:solidFill>
              <a:latin typeface="Arial"/>
              <a:ea typeface="Arial"/>
              <a:cs typeface="Arial"/>
              <a:sym typeface="Arial"/>
            </a:endParaRPr>
          </a:p>
        </p:txBody>
      </p:sp>
      <p:sp>
        <p:nvSpPr>
          <p:cNvPr id="107" name="Google Shape;107;p21"/>
          <p:cNvSpPr txBox="1"/>
          <p:nvPr/>
        </p:nvSpPr>
        <p:spPr>
          <a:xfrm>
            <a:off x="6929025" y="1486275"/>
            <a:ext cx="21957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20000"/>
              </a:lnSpc>
              <a:spcBef>
                <a:spcPts val="0"/>
              </a:spcBef>
              <a:spcAft>
                <a:spcPts val="0"/>
              </a:spcAft>
              <a:buClr>
                <a:srgbClr val="000000"/>
              </a:buClr>
              <a:buSzPts val="1500"/>
              <a:buFont typeface="Arial"/>
              <a:buNone/>
            </a:pPr>
            <a:r>
              <a:rPr b="0" i="0" lang="en" sz="1500" u="none" cap="none" strike="noStrike">
                <a:solidFill>
                  <a:schemeClr val="dk1"/>
                </a:solidFill>
                <a:latin typeface="Roboto Light"/>
                <a:ea typeface="Roboto Light"/>
                <a:cs typeface="Roboto Light"/>
                <a:sym typeface="Roboto Light"/>
              </a:rPr>
              <a:t>3D CNN + tranf.learning</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Interpretation methods</a:t>
            </a:r>
            <a:endParaRPr/>
          </a:p>
        </p:txBody>
      </p:sp>
      <p:sp>
        <p:nvSpPr>
          <p:cNvPr id="113" name="Google Shape;113;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Gradient-based backpropagation methods: </a:t>
            </a:r>
            <a:r>
              <a:rPr lang="en" sz="1600">
                <a:solidFill>
                  <a:srgbClr val="292929"/>
                </a:solidFill>
                <a:highlight>
                  <a:srgbClr val="FFFFFF"/>
                </a:highlight>
                <a:latin typeface="Georgia"/>
                <a:ea typeface="Georgia"/>
                <a:cs typeface="Georgia"/>
                <a:sym typeface="Georgia"/>
              </a:rPr>
              <a:t>Methods that backpropagate an importance signal from the output towards the input. </a:t>
            </a:r>
            <a:r>
              <a:rPr i="1" lang="en" sz="1300">
                <a:solidFill>
                  <a:srgbClr val="111111"/>
                </a:solidFill>
                <a:highlight>
                  <a:srgbClr val="FAFAFA"/>
                </a:highlight>
                <a:latin typeface="Lato"/>
                <a:ea typeface="Lato"/>
                <a:cs typeface="Lato"/>
                <a:sym typeface="Lato"/>
              </a:rPr>
              <a:t>The common idea is to compute the gradient of the network’s prediction with respect to the input, holding the weights fixed. This determines which input elements (e.g., which pixels in case of an input image) need to be changed the least to affect the prediction the most.</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600">
                <a:solidFill>
                  <a:srgbClr val="292929"/>
                </a:solidFill>
                <a:highlight>
                  <a:srgbClr val="FFFFFF"/>
                </a:highlight>
                <a:latin typeface="Georgia"/>
                <a:ea typeface="Georgia"/>
                <a:cs typeface="Georgia"/>
                <a:sym typeface="Georgia"/>
              </a:rPr>
              <a:t>Perturbation-based forward propagation methods:</a:t>
            </a:r>
            <a:r>
              <a:rPr lang="en" sz="1600">
                <a:solidFill>
                  <a:srgbClr val="292929"/>
                </a:solidFill>
                <a:highlight>
                  <a:srgbClr val="FFFFFF"/>
                </a:highlight>
                <a:latin typeface="Georgia"/>
                <a:ea typeface="Georgia"/>
                <a:cs typeface="Georgia"/>
                <a:sym typeface="Georgia"/>
              </a:rPr>
              <a:t> Methods that perturb the input and probe its possible effects on the prediction of the network.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0" y="315925"/>
            <a:ext cx="88323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Grad-CAM – Gradient-weighted Class Activation Mapping</a:t>
            </a:r>
            <a:endParaRPr/>
          </a:p>
        </p:txBody>
      </p:sp>
      <p:sp>
        <p:nvSpPr>
          <p:cNvPr id="119" name="Google Shape;119;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Idea: </a:t>
            </a:r>
            <a:r>
              <a:rPr i="1" lang="en" sz="1600">
                <a:solidFill>
                  <a:srgbClr val="292929"/>
                </a:solidFill>
                <a:highlight>
                  <a:srgbClr val="FFFFFF"/>
                </a:highlight>
                <a:latin typeface="Georgia"/>
                <a:ea typeface="Georgia"/>
                <a:cs typeface="Georgia"/>
                <a:sym typeface="Georgia"/>
              </a:rPr>
              <a:t>to take the gradients of the target class flowing into the final convolutional layer to produce a heatmap highlighting the important regions in the image to predict the concept.</a:t>
            </a:r>
            <a:endParaRPr/>
          </a:p>
        </p:txBody>
      </p:sp>
      <p:pic>
        <p:nvPicPr>
          <p:cNvPr id="120" name="Google Shape;120;p23"/>
          <p:cNvPicPr preferRelativeResize="0"/>
          <p:nvPr/>
        </p:nvPicPr>
        <p:blipFill>
          <a:blip r:embed="rId3">
            <a:alphaModFix/>
          </a:blip>
          <a:stretch>
            <a:fillRect/>
          </a:stretch>
        </p:blipFill>
        <p:spPr>
          <a:xfrm>
            <a:off x="1677375" y="2101025"/>
            <a:ext cx="5677049" cy="2617900"/>
          </a:xfrm>
          <a:prstGeom prst="rect">
            <a:avLst/>
          </a:prstGeom>
          <a:noFill/>
          <a:ln>
            <a:noFill/>
          </a:ln>
        </p:spPr>
      </p:pic>
      <p:sp>
        <p:nvSpPr>
          <p:cNvPr id="121" name="Google Shape;121;p23"/>
          <p:cNvSpPr txBox="1"/>
          <p:nvPr/>
        </p:nvSpPr>
        <p:spPr>
          <a:xfrm>
            <a:off x="0" y="4718925"/>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Grad-CAM: Visual Explanations from Deep Networks via Gradient-based Localization Ramprasaath R. Selvaraju ·</a:t>
            </a:r>
            <a:r>
              <a:rPr lang="en" sz="1000" u="sng">
                <a:solidFill>
                  <a:schemeClr val="hlink"/>
                </a:solidFill>
                <a:hlinkClick r:id="rId4"/>
              </a:rPr>
              <a:t>https://arxiv.org/pdf/1610.02391.pdf</a:t>
            </a:r>
            <a:r>
              <a:rPr lang="en" sz="1000"/>
              <a:t>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a:t>
            </a:r>
            <a:endParaRPr/>
          </a:p>
        </p:txBody>
      </p:sp>
      <p:sp>
        <p:nvSpPr>
          <p:cNvPr id="127" name="Google Shape;127;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0000" lnSpcReduction="10000"/>
          </a:bodyPr>
          <a:lstStyle/>
          <a:p>
            <a:pPr indent="-299719" lvl="0" marL="749300" rtl="0" algn="l">
              <a:lnSpc>
                <a:spcPct val="218181"/>
              </a:lnSpc>
              <a:spcBef>
                <a:spcPts val="170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Select the class of interest ( target class)</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 Сalculate the gradient </a:t>
            </a:r>
            <a:r>
              <a:rPr lang="en" sz="1600">
                <a:solidFill>
                  <a:srgbClr val="292929"/>
                </a:solidFill>
                <a:highlight>
                  <a:srgbClr val="FFFFFF"/>
                </a:highlight>
                <a:latin typeface="Georgia"/>
                <a:ea typeface="Georgia"/>
                <a:cs typeface="Georgia"/>
                <a:sym typeface="Georgia"/>
              </a:rPr>
              <a:t> of the class logit nd the activation maps </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 A</a:t>
            </a:r>
            <a:r>
              <a:rPr lang="en" sz="1600">
                <a:solidFill>
                  <a:srgbClr val="292929"/>
                </a:solidFill>
                <a:highlight>
                  <a:srgbClr val="FFFFFF"/>
                </a:highlight>
                <a:latin typeface="Georgia"/>
                <a:ea typeface="Georgia"/>
                <a:cs typeface="Georgia"/>
                <a:sym typeface="Georgia"/>
              </a:rPr>
              <a:t>verage over activations using the global average pooling</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Obtain </a:t>
            </a:r>
            <a:r>
              <a:rPr lang="en" sz="1400">
                <a:latin typeface="Times New Roman"/>
                <a:ea typeface="Times New Roman"/>
                <a:cs typeface="Times New Roman"/>
                <a:sym typeface="Times New Roman"/>
              </a:rPr>
              <a:t>he neuron importance weights </a:t>
            </a:r>
            <a:r>
              <a:rPr lang="en" sz="1600">
                <a:solidFill>
                  <a:srgbClr val="292929"/>
                </a:solidFill>
                <a:highlight>
                  <a:srgbClr val="FFFFFF"/>
                </a:highlight>
                <a:latin typeface="Georgia"/>
                <a:ea typeface="Georgia"/>
                <a:cs typeface="Georgia"/>
                <a:sym typeface="Georgia"/>
              </a:rPr>
              <a:t> coefficients α k c for each map (this weight α c k represents a partial linearization of the deep network downstream from A, and captures the ‘importance’ of feature map k for a target class c)</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Consider a linear combination</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Apply ReLU</a:t>
            </a:r>
            <a:endParaRPr sz="1600">
              <a:solidFill>
                <a:srgbClr val="292929"/>
              </a:solidFill>
              <a:highlight>
                <a:srgbClr val="FFFFFF"/>
              </a:highlight>
              <a:latin typeface="Georgia"/>
              <a:ea typeface="Georgia"/>
              <a:cs typeface="Georgia"/>
              <a:sym typeface="Georgia"/>
            </a:endParaRPr>
          </a:p>
          <a:p>
            <a:pPr indent="-299719" lvl="0" marL="749300" rtl="0" algn="l">
              <a:lnSpc>
                <a:spcPct val="218181"/>
              </a:lnSpc>
              <a:spcBef>
                <a:spcPts val="0"/>
              </a:spcBef>
              <a:spcAft>
                <a:spcPts val="0"/>
              </a:spcAft>
              <a:buClr>
                <a:srgbClr val="292929"/>
              </a:buClr>
              <a:buSzPct val="100000"/>
              <a:buFont typeface="Georgia"/>
              <a:buAutoNum type="arabicPeriod"/>
            </a:pPr>
            <a:r>
              <a:rPr lang="en" sz="1600">
                <a:solidFill>
                  <a:srgbClr val="292929"/>
                </a:solidFill>
                <a:highlight>
                  <a:srgbClr val="FFFFFF"/>
                </a:highlight>
                <a:latin typeface="Georgia"/>
                <a:ea typeface="Georgia"/>
                <a:cs typeface="Georgia"/>
                <a:sym typeface="Georgia"/>
              </a:rPr>
              <a:t>Interpolate the heat-map (increase the dimension)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128" name="Google Shape;128;p24"/>
          <p:cNvPicPr preferRelativeResize="0"/>
          <p:nvPr/>
        </p:nvPicPr>
        <p:blipFill>
          <a:blip r:embed="rId3">
            <a:alphaModFix/>
          </a:blip>
          <a:stretch>
            <a:fillRect/>
          </a:stretch>
        </p:blipFill>
        <p:spPr>
          <a:xfrm>
            <a:off x="5905500" y="884875"/>
            <a:ext cx="3238500" cy="1508125"/>
          </a:xfrm>
          <a:prstGeom prst="rect">
            <a:avLst/>
          </a:prstGeom>
          <a:noFill/>
          <a:ln>
            <a:noFill/>
          </a:ln>
        </p:spPr>
      </p:pic>
      <p:pic>
        <p:nvPicPr>
          <p:cNvPr id="129" name="Google Shape;129;p24"/>
          <p:cNvPicPr preferRelativeResize="0"/>
          <p:nvPr/>
        </p:nvPicPr>
        <p:blipFill>
          <a:blip r:embed="rId4">
            <a:alphaModFix/>
          </a:blip>
          <a:stretch>
            <a:fillRect/>
          </a:stretch>
        </p:blipFill>
        <p:spPr>
          <a:xfrm>
            <a:off x="5736663" y="2973688"/>
            <a:ext cx="3095625" cy="109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Grad-CAM</a:t>
            </a:r>
            <a:endParaRPr b="1"/>
          </a:p>
        </p:txBody>
      </p:sp>
      <p:sp>
        <p:nvSpPr>
          <p:cNvPr id="135" name="Google Shape;135;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5"/>
          <p:cNvPicPr preferRelativeResize="0"/>
          <p:nvPr/>
        </p:nvPicPr>
        <p:blipFill>
          <a:blip r:embed="rId3">
            <a:alphaModFix/>
          </a:blip>
          <a:stretch>
            <a:fillRect/>
          </a:stretch>
        </p:blipFill>
        <p:spPr>
          <a:xfrm>
            <a:off x="2156431" y="904088"/>
            <a:ext cx="5233966" cy="3996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0" y="315925"/>
            <a:ext cx="88323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Grad-CAM – Gradient-weighted Class Activation Mapping</a:t>
            </a:r>
            <a:endParaRPr/>
          </a:p>
        </p:txBody>
      </p:sp>
      <p:sp>
        <p:nvSpPr>
          <p:cNvPr id="142" name="Google Shape;142;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6"/>
          <p:cNvPicPr preferRelativeResize="0"/>
          <p:nvPr/>
        </p:nvPicPr>
        <p:blipFill>
          <a:blip r:embed="rId3">
            <a:alphaModFix/>
          </a:blip>
          <a:stretch>
            <a:fillRect/>
          </a:stretch>
        </p:blipFill>
        <p:spPr>
          <a:xfrm>
            <a:off x="1005171" y="1951446"/>
            <a:ext cx="5996650" cy="2304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7391"/>
              </a:lnSpc>
              <a:spcBef>
                <a:spcPts val="4500"/>
              </a:spcBef>
              <a:spcAft>
                <a:spcPts val="0"/>
              </a:spcAft>
              <a:buNone/>
            </a:pPr>
            <a:r>
              <a:rPr lang="en"/>
              <a:t>Guided Backprop</a:t>
            </a:r>
            <a:endParaRPr/>
          </a:p>
        </p:txBody>
      </p:sp>
      <p:sp>
        <p:nvSpPr>
          <p:cNvPr id="149" name="Google Shape;149;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 </a:t>
            </a:r>
            <a:r>
              <a:rPr lang="en" sz="1600">
                <a:solidFill>
                  <a:srgbClr val="292929"/>
                </a:solidFill>
                <a:highlight>
                  <a:srgbClr val="FFFFFF"/>
                </a:highlight>
                <a:latin typeface="Georgia"/>
                <a:ea typeface="Georgia"/>
                <a:cs typeface="Georgia"/>
                <a:sym typeface="Georgia"/>
              </a:rPr>
              <a:t>using gradient back propagation as it is except at the ReLU stages. Guided Backpropagation basically combines vanilla backpropagation and DeconvNets when handling the ReLU nonlinearity:</a:t>
            </a:r>
            <a:endParaRPr sz="1600">
              <a:solidFill>
                <a:srgbClr val="292929"/>
              </a:solidFill>
              <a:highlight>
                <a:srgbClr val="FFFFFF"/>
              </a:highlight>
              <a:latin typeface="Georgia"/>
              <a:ea typeface="Georgia"/>
              <a:cs typeface="Georgia"/>
              <a:sym typeface="Georgia"/>
            </a:endParaRPr>
          </a:p>
          <a:p>
            <a:pPr indent="-330200" lvl="0" marL="457200" rtl="0" algn="l">
              <a:spcBef>
                <a:spcPts val="12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Like DeconvNets, in Guided Backpropagation we only backpropagate positive error signals – i.e. we set the negative gradients to zero (ref). This is the application of the ReLU to the error signal itself during the backward pass.</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Like vanilla backpropagation, we also restrict ourselves to only positive inputs.</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600">
                <a:solidFill>
                  <a:srgbClr val="292929"/>
                </a:solidFill>
                <a:highlight>
                  <a:srgbClr val="FFFFFF"/>
                </a:highlight>
                <a:latin typeface="Georgia"/>
                <a:ea typeface="Georgia"/>
                <a:cs typeface="Georgia"/>
                <a:sym typeface="Georgia"/>
              </a:rPr>
              <a:t>Thus, the gradient is “guided” by both the input and the error signal.</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